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0" r:id="rId2"/>
    <p:sldId id="258" r:id="rId3"/>
    <p:sldId id="260" r:id="rId4"/>
    <p:sldId id="267" r:id="rId5"/>
    <p:sldId id="272" r:id="rId6"/>
    <p:sldId id="271" r:id="rId7"/>
    <p:sldId id="273" r:id="rId8"/>
    <p:sldId id="257" r:id="rId9"/>
    <p:sldId id="264" r:id="rId10"/>
    <p:sldId id="263" r:id="rId11"/>
    <p:sldId id="261" r:id="rId12"/>
    <p:sldId id="262" r:id="rId13"/>
    <p:sldId id="268" r:id="rId14"/>
    <p:sldId id="25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7" d="100"/>
          <a:sy n="117" d="100"/>
        </p:scale>
        <p:origin x="-1470"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E278A8-90E1-458C-869E-30414CD98C7E}" type="datetimeFigureOut">
              <a:rPr lang="en-GB" smtClean="0"/>
              <a:t>05/10/2016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E2FE09-367A-4639-B040-4AA5A59C44D0}" type="slidenum">
              <a:rPr lang="en-GB" smtClean="0"/>
              <a:t>‹#›</a:t>
            </a:fld>
            <a:endParaRPr lang="en-GB"/>
          </a:p>
        </p:txBody>
      </p:sp>
    </p:spTree>
    <p:extLst>
      <p:ext uri="{BB962C8B-B14F-4D97-AF65-F5344CB8AC3E}">
        <p14:creationId xmlns:p14="http://schemas.microsoft.com/office/powerpoint/2010/main" val="2023591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04433" eaLnBrk="0" fontAlgn="base" hangingPunct="0">
              <a:spcBef>
                <a:spcPct val="30000"/>
              </a:spcBef>
              <a:spcAft>
                <a:spcPct val="0"/>
              </a:spcAft>
              <a:defRPr/>
            </a:pPr>
            <a:r>
              <a:rPr lang="en-US" altLang="en-US" sz="2000" dirty="0">
                <a:cs typeface="Arial" charset="0"/>
              </a:rPr>
              <a:t>How can you explain occupational therapy to the public using this definition?</a:t>
            </a:r>
          </a:p>
          <a:p>
            <a:pPr defTabSz="904433" eaLnBrk="0" fontAlgn="base" hangingPunct="0">
              <a:spcBef>
                <a:spcPct val="30000"/>
              </a:spcBef>
              <a:spcAft>
                <a:spcPct val="0"/>
              </a:spcAft>
              <a:defRPr/>
            </a:pPr>
            <a:endParaRPr lang="en-GB" altLang="en-US" sz="2000" dirty="0">
              <a:cs typeface="Arial" charset="0"/>
            </a:endParaRPr>
          </a:p>
          <a:p>
            <a:pPr defTabSz="904433" eaLnBrk="0" fontAlgn="base" hangingPunct="0">
              <a:spcBef>
                <a:spcPct val="30000"/>
              </a:spcBef>
              <a:spcAft>
                <a:spcPct val="0"/>
              </a:spcAft>
              <a:defRPr/>
            </a:pPr>
            <a:r>
              <a:rPr lang="en-GB" altLang="en-US" sz="2000" dirty="0">
                <a:cs typeface="Arial" charset="0"/>
              </a:rPr>
              <a:t>Does this work for you?</a:t>
            </a:r>
          </a:p>
          <a:p>
            <a:pPr defTabSz="904433" eaLnBrk="0" fontAlgn="base" hangingPunct="0">
              <a:spcBef>
                <a:spcPct val="30000"/>
              </a:spcBef>
              <a:spcAft>
                <a:spcPct val="0"/>
              </a:spcAft>
              <a:defRPr/>
            </a:pPr>
            <a:endParaRPr lang="en-GB" altLang="en-US" sz="2000" dirty="0">
              <a:cs typeface="Arial" charset="0"/>
            </a:endParaRPr>
          </a:p>
          <a:p>
            <a:pPr defTabSz="904433" eaLnBrk="0" fontAlgn="base" hangingPunct="0">
              <a:spcBef>
                <a:spcPct val="30000"/>
              </a:spcBef>
              <a:spcAft>
                <a:spcPct val="0"/>
              </a:spcAft>
              <a:defRPr/>
            </a:pPr>
            <a:r>
              <a:rPr lang="en-GB" altLang="en-US" sz="2000" dirty="0">
                <a:cs typeface="Arial" charset="0"/>
              </a:rPr>
              <a:t>My role is to help you improve your health by participating in occupation- getting back to what you want or need to do day to day. </a:t>
            </a:r>
          </a:p>
          <a:p>
            <a:pPr defTabSz="904433" eaLnBrk="0" fontAlgn="base" hangingPunct="0">
              <a:spcBef>
                <a:spcPct val="30000"/>
              </a:spcBef>
              <a:spcAft>
                <a:spcPct val="0"/>
              </a:spcAft>
              <a:defRPr/>
            </a:pPr>
            <a:endParaRPr lang="en-GB" altLang="en-US" sz="1600" dirty="0">
              <a:cs typeface="Arial" charset="0"/>
            </a:endParaRPr>
          </a:p>
          <a:p>
            <a:endParaRPr lang="en-GB" altLang="en-US" sz="1600"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4852" indent="-282635" eaLnBrk="0" hangingPunct="0">
              <a:spcBef>
                <a:spcPct val="30000"/>
              </a:spcBef>
              <a:defRPr sz="1200">
                <a:solidFill>
                  <a:schemeClr val="tx1"/>
                </a:solidFill>
                <a:latin typeface="Calibri" pitchFamily="34" charset="0"/>
              </a:defRPr>
            </a:lvl2pPr>
            <a:lvl3pPr marL="1130541" indent="-226108" eaLnBrk="0" hangingPunct="0">
              <a:spcBef>
                <a:spcPct val="30000"/>
              </a:spcBef>
              <a:defRPr sz="1200">
                <a:solidFill>
                  <a:schemeClr val="tx1"/>
                </a:solidFill>
                <a:latin typeface="Calibri" pitchFamily="34" charset="0"/>
              </a:defRPr>
            </a:lvl3pPr>
            <a:lvl4pPr marL="1582758" indent="-226108" eaLnBrk="0" hangingPunct="0">
              <a:spcBef>
                <a:spcPct val="30000"/>
              </a:spcBef>
              <a:defRPr sz="1200">
                <a:solidFill>
                  <a:schemeClr val="tx1"/>
                </a:solidFill>
                <a:latin typeface="Calibri" pitchFamily="34" charset="0"/>
              </a:defRPr>
            </a:lvl4pPr>
            <a:lvl5pPr marL="2034974" indent="-226108" eaLnBrk="0" hangingPunct="0">
              <a:spcBef>
                <a:spcPct val="30000"/>
              </a:spcBef>
              <a:defRPr sz="1200">
                <a:solidFill>
                  <a:schemeClr val="tx1"/>
                </a:solidFill>
                <a:latin typeface="Calibri" pitchFamily="34" charset="0"/>
              </a:defRPr>
            </a:lvl5pPr>
            <a:lvl6pPr marL="2487191" indent="-226108" defTabSz="452217" eaLnBrk="0" fontAlgn="base" hangingPunct="0">
              <a:spcBef>
                <a:spcPct val="30000"/>
              </a:spcBef>
              <a:spcAft>
                <a:spcPct val="0"/>
              </a:spcAft>
              <a:defRPr sz="1200">
                <a:solidFill>
                  <a:schemeClr val="tx1"/>
                </a:solidFill>
                <a:latin typeface="Calibri" pitchFamily="34" charset="0"/>
              </a:defRPr>
            </a:lvl6pPr>
            <a:lvl7pPr marL="2939407" indent="-226108" defTabSz="452217" eaLnBrk="0" fontAlgn="base" hangingPunct="0">
              <a:spcBef>
                <a:spcPct val="30000"/>
              </a:spcBef>
              <a:spcAft>
                <a:spcPct val="0"/>
              </a:spcAft>
              <a:defRPr sz="1200">
                <a:solidFill>
                  <a:schemeClr val="tx1"/>
                </a:solidFill>
                <a:latin typeface="Calibri" pitchFamily="34" charset="0"/>
              </a:defRPr>
            </a:lvl7pPr>
            <a:lvl8pPr marL="3391624" indent="-226108" defTabSz="452217" eaLnBrk="0" fontAlgn="base" hangingPunct="0">
              <a:spcBef>
                <a:spcPct val="30000"/>
              </a:spcBef>
              <a:spcAft>
                <a:spcPct val="0"/>
              </a:spcAft>
              <a:defRPr sz="1200">
                <a:solidFill>
                  <a:schemeClr val="tx1"/>
                </a:solidFill>
                <a:latin typeface="Calibri" pitchFamily="34" charset="0"/>
              </a:defRPr>
            </a:lvl8pPr>
            <a:lvl9pPr marL="3843840" indent="-226108" defTabSz="45221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3EEEA04-4913-4838-8FC7-63B9CE55F243}" type="slidenum">
              <a:rPr lang="en-US" altLang="en-US" smtClean="0">
                <a:latin typeface="Arial" charset="0"/>
              </a:rPr>
              <a:pPr eaLnBrk="1" hangingPunct="1">
                <a:spcBef>
                  <a:spcPct val="0"/>
                </a:spcBef>
              </a:pPr>
              <a:t>2</a:t>
            </a:fld>
            <a:endParaRPr lang="en-US"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a:p>
            <a:r>
              <a:rPr lang="en-GB" altLang="en-US" b="1" smtClean="0"/>
              <a:t>Activities that allow us to live independently and give us a sense of identity</a:t>
            </a:r>
          </a:p>
          <a:p>
            <a:endParaRPr lang="en-GB" altLang="en-US" smtClean="0"/>
          </a:p>
          <a:p>
            <a:r>
              <a:rPr lang="en-GB" altLang="en-US" smtClean="0"/>
              <a:t>This could be anything from essential day-to-day tasks, such as dressing or cooking, to the things that make us who we are—our interests, hobbies and relationships.</a:t>
            </a:r>
            <a:br>
              <a:rPr lang="en-GB" altLang="en-US" smtClean="0"/>
            </a:br>
            <a:endParaRPr lang="en-GB" altLang="en-US" smtClean="0"/>
          </a:p>
          <a:p>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42ED16C-B183-455F-8301-1ADE12D084B6}" type="slidenum">
              <a:rPr lang="en-US" altLang="en-US" smtClean="0">
                <a:latin typeface="Arial" charset="0"/>
              </a:rPr>
              <a:pPr eaLnBrk="1" hangingPunct="1">
                <a:spcBef>
                  <a:spcPct val="0"/>
                </a:spcBef>
              </a:pPr>
              <a:t>12</a:t>
            </a:fld>
            <a:endParaRPr lang="en-US"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a:p>
            <a:r>
              <a:rPr lang="en-GB" altLang="en-US" b="1" smtClean="0"/>
              <a:t>Activities that allow us to live independently and give us a sense of identity</a:t>
            </a:r>
          </a:p>
          <a:p>
            <a:endParaRPr lang="en-GB" altLang="en-US" smtClean="0"/>
          </a:p>
          <a:p>
            <a:r>
              <a:rPr lang="en-GB" altLang="en-US" smtClean="0"/>
              <a:t>This could be anything from essential day-to-day tasks, such as dressing or cooking, to the things that make us who we are—our interests, hobbies and relationships.</a:t>
            </a:r>
            <a:br>
              <a:rPr lang="en-GB" altLang="en-US" smtClean="0"/>
            </a:br>
            <a:endParaRPr lang="en-GB" altLang="en-US" smtClean="0"/>
          </a:p>
          <a:p>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42ED16C-B183-455F-8301-1ADE12D084B6}" type="slidenum">
              <a:rPr lang="en-US" altLang="en-US" smtClean="0">
                <a:latin typeface="Arial" charset="0"/>
              </a:rPr>
              <a:pPr eaLnBrk="1" hangingPunct="1">
                <a:spcBef>
                  <a:spcPct val="0"/>
                </a:spcBef>
              </a:pPr>
              <a:t>13</a:t>
            </a:fld>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a:p>
            <a:r>
              <a:rPr lang="en-GB" altLang="en-US" b="1" dirty="0" smtClean="0"/>
              <a:t>Activities that allow us to live independently and give us a sense of identity</a:t>
            </a:r>
          </a:p>
          <a:p>
            <a:endParaRPr lang="en-GB" altLang="en-US" dirty="0" smtClean="0"/>
          </a:p>
          <a:p>
            <a:r>
              <a:rPr lang="en-GB" altLang="en-US" dirty="0" smtClean="0"/>
              <a:t>This could be anything from essential day-to-day tasks, such as dressing or cooking, to the things that make us who we are—our interests, hobbies and relationships.</a:t>
            </a:r>
            <a:br>
              <a:rPr lang="en-GB" altLang="en-US" dirty="0" smtClean="0"/>
            </a:br>
            <a:endParaRPr lang="en-GB" altLang="en-US" dirty="0" smtClean="0"/>
          </a:p>
          <a:p>
            <a:r>
              <a:rPr lang="en-GB" altLang="en-US" dirty="0" smtClean="0"/>
              <a:t>Look up definitions for activity and you will see it defined as something someone does. Being active simply means moving about or showing involvement. </a:t>
            </a:r>
          </a:p>
          <a:p>
            <a:r>
              <a:rPr lang="en-GB" altLang="en-US" dirty="0" smtClean="0"/>
              <a:t>With these definitions in mind we can expect everyone to be active – it is not just for the young and fit and everyone can and needs to engage in activities. </a:t>
            </a:r>
          </a:p>
          <a:p>
            <a:endParaRPr lang="en-US" alt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42ED16C-B183-455F-8301-1ADE12D084B6}" type="slidenum">
              <a:rPr lang="en-US" altLang="en-US" smtClean="0">
                <a:latin typeface="Arial" charset="0"/>
              </a:rPr>
              <a:pPr eaLnBrk="1" hangingPunct="1">
                <a:spcBef>
                  <a:spcPct val="0"/>
                </a:spcBef>
              </a:pPr>
              <a:t>3</a:t>
            </a:fld>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a:p>
            <a:r>
              <a:rPr lang="en-GB" altLang="en-US" b="1" smtClean="0"/>
              <a:t>Activities that allow us to live independently and give us a sense of identity</a:t>
            </a:r>
          </a:p>
          <a:p>
            <a:endParaRPr lang="en-GB" altLang="en-US" smtClean="0"/>
          </a:p>
          <a:p>
            <a:r>
              <a:rPr lang="en-GB" altLang="en-US" smtClean="0"/>
              <a:t>This could be anything from essential day-to-day tasks, such as dressing or cooking, to the things that make us who we are—our interests, hobbies and relationships.</a:t>
            </a:r>
            <a:br>
              <a:rPr lang="en-GB" altLang="en-US" smtClean="0"/>
            </a:br>
            <a:endParaRPr lang="en-GB" altLang="en-US" smtClean="0"/>
          </a:p>
          <a:p>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42ED16C-B183-455F-8301-1ADE12D084B6}" type="slidenum">
              <a:rPr lang="en-US" altLang="en-US" smtClean="0">
                <a:latin typeface="Arial" charset="0"/>
              </a:rPr>
              <a:pPr eaLnBrk="1" hangingPunct="1">
                <a:spcBef>
                  <a:spcPct val="0"/>
                </a:spcBef>
              </a:pPr>
              <a:t>4</a:t>
            </a:fld>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a:p>
            <a:r>
              <a:rPr lang="en-GB" altLang="en-US" b="1" smtClean="0"/>
              <a:t>Activities that allow us to live independently and give us a sense of identity</a:t>
            </a:r>
          </a:p>
          <a:p>
            <a:endParaRPr lang="en-GB" altLang="en-US" smtClean="0"/>
          </a:p>
          <a:p>
            <a:r>
              <a:rPr lang="en-GB" altLang="en-US" smtClean="0"/>
              <a:t>This could be anything from essential day-to-day tasks, such as dressing or cooking, to the things that make us who we are—our interests, hobbies and relationships.</a:t>
            </a:r>
            <a:br>
              <a:rPr lang="en-GB" altLang="en-US" smtClean="0"/>
            </a:br>
            <a:endParaRPr lang="en-GB" altLang="en-US" smtClean="0"/>
          </a:p>
          <a:p>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42ED16C-B183-455F-8301-1ADE12D084B6}" type="slidenum">
              <a:rPr lang="en-US" altLang="en-US" smtClean="0">
                <a:latin typeface="Arial" charset="0"/>
              </a:rPr>
              <a:pPr eaLnBrk="1" hangingPunct="1">
                <a:spcBef>
                  <a:spcPct val="0"/>
                </a:spcBef>
              </a:pPr>
              <a:t>6</a:t>
            </a:fld>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a:p>
            <a:r>
              <a:rPr lang="en-GB" altLang="en-US" b="1" smtClean="0"/>
              <a:t>Activities that allow us to live independently and give us a sense of identity</a:t>
            </a:r>
          </a:p>
          <a:p>
            <a:endParaRPr lang="en-GB" altLang="en-US" smtClean="0"/>
          </a:p>
          <a:p>
            <a:r>
              <a:rPr lang="en-GB" altLang="en-US" smtClean="0"/>
              <a:t>This could be anything from essential day-to-day tasks, such as dressing or cooking, to the things that make us who we are—our interests, hobbies and relationships.</a:t>
            </a:r>
            <a:br>
              <a:rPr lang="en-GB" altLang="en-US" smtClean="0"/>
            </a:br>
            <a:endParaRPr lang="en-GB" altLang="en-US" smtClean="0"/>
          </a:p>
          <a:p>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42ED16C-B183-455F-8301-1ADE12D084B6}" type="slidenum">
              <a:rPr lang="en-US" altLang="en-US" smtClean="0">
                <a:latin typeface="Arial" charset="0"/>
              </a:rPr>
              <a:pPr eaLnBrk="1" hangingPunct="1">
                <a:spcBef>
                  <a:spcPct val="0"/>
                </a:spcBef>
              </a:pPr>
              <a:t>7</a:t>
            </a:fld>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a:p>
            <a:r>
              <a:rPr lang="en-GB" altLang="en-US" b="1" smtClean="0"/>
              <a:t>Activities that allow us to live independently and give us a sense of identity</a:t>
            </a:r>
          </a:p>
          <a:p>
            <a:endParaRPr lang="en-GB" altLang="en-US" smtClean="0"/>
          </a:p>
          <a:p>
            <a:r>
              <a:rPr lang="en-GB" altLang="en-US" smtClean="0"/>
              <a:t>This could be anything from essential day-to-day tasks, such as dressing or cooking, to the things that make us who we are—our interests, hobbies and relationships.</a:t>
            </a:r>
            <a:br>
              <a:rPr lang="en-GB" altLang="en-US" smtClean="0"/>
            </a:br>
            <a:endParaRPr lang="en-GB" altLang="en-US" smtClean="0"/>
          </a:p>
          <a:p>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42ED16C-B183-455F-8301-1ADE12D084B6}" type="slidenum">
              <a:rPr lang="en-US" altLang="en-US" smtClean="0">
                <a:latin typeface="Arial" charset="0"/>
              </a:rPr>
              <a:pPr eaLnBrk="1" hangingPunct="1">
                <a:spcBef>
                  <a:spcPct val="0"/>
                </a:spcBef>
              </a:pPr>
              <a:t>8</a:t>
            </a:fld>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a:p>
            <a:r>
              <a:rPr lang="en-GB" altLang="en-US" b="1" smtClean="0"/>
              <a:t>Activities that allow us to live independently and give us a sense of identity</a:t>
            </a:r>
          </a:p>
          <a:p>
            <a:endParaRPr lang="en-GB" altLang="en-US" smtClean="0"/>
          </a:p>
          <a:p>
            <a:r>
              <a:rPr lang="en-GB" altLang="en-US" smtClean="0"/>
              <a:t>This could be anything from essential day-to-day tasks, such as dressing or cooking, to the things that make us who we are—our interests, hobbies and relationships.</a:t>
            </a:r>
            <a:br>
              <a:rPr lang="en-GB" altLang="en-US" smtClean="0"/>
            </a:br>
            <a:endParaRPr lang="en-GB" altLang="en-US" smtClean="0"/>
          </a:p>
          <a:p>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42ED16C-B183-455F-8301-1ADE12D084B6}" type="slidenum">
              <a:rPr lang="en-US" altLang="en-US" smtClean="0">
                <a:latin typeface="Arial" charset="0"/>
              </a:rPr>
              <a:pPr eaLnBrk="1" hangingPunct="1">
                <a:spcBef>
                  <a:spcPct val="0"/>
                </a:spcBef>
              </a:pPr>
              <a:t>9</a:t>
            </a:fld>
            <a:endParaRPr lang="en-US"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a:p>
            <a:r>
              <a:rPr lang="en-GB" altLang="en-US" b="1" smtClean="0"/>
              <a:t>Activities that allow us to live independently and give us a sense of identity</a:t>
            </a:r>
          </a:p>
          <a:p>
            <a:endParaRPr lang="en-GB" altLang="en-US" smtClean="0"/>
          </a:p>
          <a:p>
            <a:r>
              <a:rPr lang="en-GB" altLang="en-US" smtClean="0"/>
              <a:t>This could be anything from essential day-to-day tasks, such as dressing or cooking, to the things that make us who we are—our interests, hobbies and relationships.</a:t>
            </a:r>
            <a:br>
              <a:rPr lang="en-GB" altLang="en-US" smtClean="0"/>
            </a:br>
            <a:endParaRPr lang="en-GB" altLang="en-US" smtClean="0"/>
          </a:p>
          <a:p>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42ED16C-B183-455F-8301-1ADE12D084B6}" type="slidenum">
              <a:rPr lang="en-US" altLang="en-US" smtClean="0">
                <a:latin typeface="Arial" charset="0"/>
              </a:rPr>
              <a:pPr eaLnBrk="1" hangingPunct="1">
                <a:spcBef>
                  <a:spcPct val="0"/>
                </a:spcBef>
              </a:pPr>
              <a:t>10</a:t>
            </a:fld>
            <a:endParaRPr lang="en-US"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a:p>
            <a:r>
              <a:rPr lang="en-GB" altLang="en-US" b="1" smtClean="0"/>
              <a:t>Activities that allow us to live independently and give us a sense of identity</a:t>
            </a:r>
          </a:p>
          <a:p>
            <a:endParaRPr lang="en-GB" altLang="en-US" smtClean="0"/>
          </a:p>
          <a:p>
            <a:r>
              <a:rPr lang="en-GB" altLang="en-US" smtClean="0"/>
              <a:t>This could be anything from essential day-to-day tasks, such as dressing or cooking, to the things that make us who we are—our interests, hobbies and relationships.</a:t>
            </a:r>
            <a:br>
              <a:rPr lang="en-GB" altLang="en-US" smtClean="0"/>
            </a:br>
            <a:endParaRPr lang="en-GB" altLang="en-US" smtClean="0"/>
          </a:p>
          <a:p>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42ED16C-B183-455F-8301-1ADE12D084B6}" type="slidenum">
              <a:rPr lang="en-US" altLang="en-US" smtClean="0">
                <a:latin typeface="Arial" charset="0"/>
              </a:rPr>
              <a:pPr eaLnBrk="1" hangingPunct="1">
                <a:spcBef>
                  <a:spcPct val="0"/>
                </a:spcBef>
              </a:pPr>
              <a:t>11</a:t>
            </a:fld>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5F40EEE-EEFA-4674-B9BE-6E93E687E28D}" type="datetimeFigureOut">
              <a:rPr lang="en-GB" smtClean="0"/>
              <a:t>05/10/2016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66B13C-F4D5-47C9-9914-5823F9AF6D6A}" type="slidenum">
              <a:rPr lang="en-GB" smtClean="0"/>
              <a:t>‹#›</a:t>
            </a:fld>
            <a:endParaRPr lang="en-GB"/>
          </a:p>
        </p:txBody>
      </p:sp>
    </p:spTree>
    <p:extLst>
      <p:ext uri="{BB962C8B-B14F-4D97-AF65-F5344CB8AC3E}">
        <p14:creationId xmlns:p14="http://schemas.microsoft.com/office/powerpoint/2010/main" val="3968369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F40EEE-EEFA-4674-B9BE-6E93E687E28D}" type="datetimeFigureOut">
              <a:rPr lang="en-GB" smtClean="0"/>
              <a:t>05/10/2016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66B13C-F4D5-47C9-9914-5823F9AF6D6A}" type="slidenum">
              <a:rPr lang="en-GB" smtClean="0"/>
              <a:t>‹#›</a:t>
            </a:fld>
            <a:endParaRPr lang="en-GB"/>
          </a:p>
        </p:txBody>
      </p:sp>
    </p:spTree>
    <p:extLst>
      <p:ext uri="{BB962C8B-B14F-4D97-AF65-F5344CB8AC3E}">
        <p14:creationId xmlns:p14="http://schemas.microsoft.com/office/powerpoint/2010/main" val="1677876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F40EEE-EEFA-4674-B9BE-6E93E687E28D}" type="datetimeFigureOut">
              <a:rPr lang="en-GB" smtClean="0"/>
              <a:t>05/10/2016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66B13C-F4D5-47C9-9914-5823F9AF6D6A}" type="slidenum">
              <a:rPr lang="en-GB" smtClean="0"/>
              <a:t>‹#›</a:t>
            </a:fld>
            <a:endParaRPr lang="en-GB"/>
          </a:p>
        </p:txBody>
      </p:sp>
    </p:spTree>
    <p:extLst>
      <p:ext uri="{BB962C8B-B14F-4D97-AF65-F5344CB8AC3E}">
        <p14:creationId xmlns:p14="http://schemas.microsoft.com/office/powerpoint/2010/main" val="94992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F40EEE-EEFA-4674-B9BE-6E93E687E28D}" type="datetimeFigureOut">
              <a:rPr lang="en-GB" smtClean="0"/>
              <a:t>05/10/2016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66B13C-F4D5-47C9-9914-5823F9AF6D6A}" type="slidenum">
              <a:rPr lang="en-GB" smtClean="0"/>
              <a:t>‹#›</a:t>
            </a:fld>
            <a:endParaRPr lang="en-GB"/>
          </a:p>
        </p:txBody>
      </p:sp>
    </p:spTree>
    <p:extLst>
      <p:ext uri="{BB962C8B-B14F-4D97-AF65-F5344CB8AC3E}">
        <p14:creationId xmlns:p14="http://schemas.microsoft.com/office/powerpoint/2010/main" val="1713548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F40EEE-EEFA-4674-B9BE-6E93E687E28D}" type="datetimeFigureOut">
              <a:rPr lang="en-GB" smtClean="0"/>
              <a:t>05/10/2016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66B13C-F4D5-47C9-9914-5823F9AF6D6A}" type="slidenum">
              <a:rPr lang="en-GB" smtClean="0"/>
              <a:t>‹#›</a:t>
            </a:fld>
            <a:endParaRPr lang="en-GB"/>
          </a:p>
        </p:txBody>
      </p:sp>
    </p:spTree>
    <p:extLst>
      <p:ext uri="{BB962C8B-B14F-4D97-AF65-F5344CB8AC3E}">
        <p14:creationId xmlns:p14="http://schemas.microsoft.com/office/powerpoint/2010/main" val="1086469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5F40EEE-EEFA-4674-B9BE-6E93E687E28D}" type="datetimeFigureOut">
              <a:rPr lang="en-GB" smtClean="0"/>
              <a:t>05/10/2016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66B13C-F4D5-47C9-9914-5823F9AF6D6A}" type="slidenum">
              <a:rPr lang="en-GB" smtClean="0"/>
              <a:t>‹#›</a:t>
            </a:fld>
            <a:endParaRPr lang="en-GB"/>
          </a:p>
        </p:txBody>
      </p:sp>
    </p:spTree>
    <p:extLst>
      <p:ext uri="{BB962C8B-B14F-4D97-AF65-F5344CB8AC3E}">
        <p14:creationId xmlns:p14="http://schemas.microsoft.com/office/powerpoint/2010/main" val="1400427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5F40EEE-EEFA-4674-B9BE-6E93E687E28D}" type="datetimeFigureOut">
              <a:rPr lang="en-GB" smtClean="0"/>
              <a:t>05/10/2016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66B13C-F4D5-47C9-9914-5823F9AF6D6A}" type="slidenum">
              <a:rPr lang="en-GB" smtClean="0"/>
              <a:t>‹#›</a:t>
            </a:fld>
            <a:endParaRPr lang="en-GB"/>
          </a:p>
        </p:txBody>
      </p:sp>
    </p:spTree>
    <p:extLst>
      <p:ext uri="{BB962C8B-B14F-4D97-AF65-F5344CB8AC3E}">
        <p14:creationId xmlns:p14="http://schemas.microsoft.com/office/powerpoint/2010/main" val="1393551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5F40EEE-EEFA-4674-B9BE-6E93E687E28D}" type="datetimeFigureOut">
              <a:rPr lang="en-GB" smtClean="0"/>
              <a:t>05/10/2016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66B13C-F4D5-47C9-9914-5823F9AF6D6A}" type="slidenum">
              <a:rPr lang="en-GB" smtClean="0"/>
              <a:t>‹#›</a:t>
            </a:fld>
            <a:endParaRPr lang="en-GB"/>
          </a:p>
        </p:txBody>
      </p:sp>
    </p:spTree>
    <p:extLst>
      <p:ext uri="{BB962C8B-B14F-4D97-AF65-F5344CB8AC3E}">
        <p14:creationId xmlns:p14="http://schemas.microsoft.com/office/powerpoint/2010/main" val="393923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F40EEE-EEFA-4674-B9BE-6E93E687E28D}" type="datetimeFigureOut">
              <a:rPr lang="en-GB" smtClean="0"/>
              <a:t>05/10/2016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66B13C-F4D5-47C9-9914-5823F9AF6D6A}" type="slidenum">
              <a:rPr lang="en-GB" smtClean="0"/>
              <a:t>‹#›</a:t>
            </a:fld>
            <a:endParaRPr lang="en-GB"/>
          </a:p>
        </p:txBody>
      </p:sp>
    </p:spTree>
    <p:extLst>
      <p:ext uri="{BB962C8B-B14F-4D97-AF65-F5344CB8AC3E}">
        <p14:creationId xmlns:p14="http://schemas.microsoft.com/office/powerpoint/2010/main" val="3763051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F40EEE-EEFA-4674-B9BE-6E93E687E28D}" type="datetimeFigureOut">
              <a:rPr lang="en-GB" smtClean="0"/>
              <a:t>05/10/2016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66B13C-F4D5-47C9-9914-5823F9AF6D6A}" type="slidenum">
              <a:rPr lang="en-GB" smtClean="0"/>
              <a:t>‹#›</a:t>
            </a:fld>
            <a:endParaRPr lang="en-GB"/>
          </a:p>
        </p:txBody>
      </p:sp>
    </p:spTree>
    <p:extLst>
      <p:ext uri="{BB962C8B-B14F-4D97-AF65-F5344CB8AC3E}">
        <p14:creationId xmlns:p14="http://schemas.microsoft.com/office/powerpoint/2010/main" val="1841435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F40EEE-EEFA-4674-B9BE-6E93E687E28D}" type="datetimeFigureOut">
              <a:rPr lang="en-GB" smtClean="0"/>
              <a:t>05/10/2016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66B13C-F4D5-47C9-9914-5823F9AF6D6A}" type="slidenum">
              <a:rPr lang="en-GB" smtClean="0"/>
              <a:t>‹#›</a:t>
            </a:fld>
            <a:endParaRPr lang="en-GB"/>
          </a:p>
        </p:txBody>
      </p:sp>
    </p:spTree>
    <p:extLst>
      <p:ext uri="{BB962C8B-B14F-4D97-AF65-F5344CB8AC3E}">
        <p14:creationId xmlns:p14="http://schemas.microsoft.com/office/powerpoint/2010/main" val="3467607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40EEE-EEFA-4674-B9BE-6E93E687E28D}" type="datetimeFigureOut">
              <a:rPr lang="en-GB" smtClean="0"/>
              <a:t>05/10/2016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6B13C-F4D5-47C9-9914-5823F9AF6D6A}" type="slidenum">
              <a:rPr lang="en-GB" smtClean="0"/>
              <a:t>‹#›</a:t>
            </a:fld>
            <a:endParaRPr lang="en-GB"/>
          </a:p>
        </p:txBody>
      </p:sp>
    </p:spTree>
    <p:extLst>
      <p:ext uri="{BB962C8B-B14F-4D97-AF65-F5344CB8AC3E}">
        <p14:creationId xmlns:p14="http://schemas.microsoft.com/office/powerpoint/2010/main" val="263769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arin.orman@cot.co.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hyperlink" Target="http://www.cotimprovinglive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smtClean="0">
                <a:solidFill>
                  <a:schemeClr val="accent5">
                    <a:lumMod val="75000"/>
                  </a:schemeClr>
                </a:solidFill>
              </a:rPr>
              <a:t>Impact </a:t>
            </a:r>
            <a:r>
              <a:rPr lang="en-GB" b="1" dirty="0">
                <a:solidFill>
                  <a:schemeClr val="accent5">
                    <a:lumMod val="75000"/>
                  </a:schemeClr>
                </a:solidFill>
              </a:rPr>
              <a:t>of Occupational Therapists in </a:t>
            </a:r>
            <a:r>
              <a:rPr lang="en-GB" b="1" dirty="0" smtClean="0">
                <a:solidFill>
                  <a:schemeClr val="accent5">
                    <a:lumMod val="75000"/>
                  </a:schemeClr>
                </a:solidFill>
              </a:rPr>
              <a:t>the Workforce</a:t>
            </a:r>
            <a:endParaRPr lang="en-GB" b="1" dirty="0">
              <a:solidFill>
                <a:schemeClr val="accent5">
                  <a:lumMod val="75000"/>
                </a:schemeClr>
              </a:solidFill>
            </a:endParaRPr>
          </a:p>
        </p:txBody>
      </p:sp>
      <p:sp>
        <p:nvSpPr>
          <p:cNvPr id="3" name="Subtitle 2"/>
          <p:cNvSpPr>
            <a:spLocks noGrp="1"/>
          </p:cNvSpPr>
          <p:nvPr>
            <p:ph type="subTitle" idx="1"/>
          </p:nvPr>
        </p:nvSpPr>
        <p:spPr/>
        <p:txBody>
          <a:bodyPr>
            <a:normAutofit fontScale="85000" lnSpcReduction="20000"/>
          </a:bodyPr>
          <a:lstStyle/>
          <a:p>
            <a:r>
              <a:rPr lang="en-GB" dirty="0" smtClean="0"/>
              <a:t>Karin Orman</a:t>
            </a:r>
          </a:p>
          <a:p>
            <a:endParaRPr lang="en-GB" dirty="0"/>
          </a:p>
          <a:p>
            <a:r>
              <a:rPr lang="en-GB" dirty="0" smtClean="0">
                <a:hlinkClick r:id="rId2"/>
              </a:rPr>
              <a:t>Karin.orman@cot.co.uk</a:t>
            </a:r>
            <a:endParaRPr lang="en-GB" dirty="0" smtClean="0"/>
          </a:p>
          <a:p>
            <a:r>
              <a:rPr lang="en-GB" dirty="0" smtClean="0"/>
              <a:t>@</a:t>
            </a:r>
            <a:r>
              <a:rPr lang="en-GB" dirty="0" err="1" smtClean="0"/>
              <a:t>KarinOrmanOT</a:t>
            </a:r>
            <a:endParaRPr lang="en-GB" dirty="0"/>
          </a:p>
        </p:txBody>
      </p:sp>
    </p:spTree>
    <p:extLst>
      <p:ext uri="{BB962C8B-B14F-4D97-AF65-F5344CB8AC3E}">
        <p14:creationId xmlns:p14="http://schemas.microsoft.com/office/powerpoint/2010/main" val="3426542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T Lscape R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8300" y="342900"/>
            <a:ext cx="20923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SocialMediaLink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3050" y="6289675"/>
            <a:ext cx="2933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itle 3"/>
          <p:cNvSpPr>
            <a:spLocks noGrp="1"/>
          </p:cNvSpPr>
          <p:nvPr>
            <p:ph type="title"/>
          </p:nvPr>
        </p:nvSpPr>
        <p:spPr/>
        <p:txBody>
          <a:bodyPr/>
          <a:lstStyle/>
          <a:p>
            <a:pPr algn="l"/>
            <a:endParaRPr lang="en-US" altLang="en-US" sz="3600" b="1" dirty="0" smtClean="0">
              <a:solidFill>
                <a:srgbClr val="008080"/>
              </a:solidFill>
              <a:latin typeface="Arial" charset="0"/>
              <a:cs typeface="Arial" charset="0"/>
            </a:endParaRPr>
          </a:p>
        </p:txBody>
      </p:sp>
      <p:sp>
        <p:nvSpPr>
          <p:cNvPr id="3077" name="Content Placeholder 4"/>
          <p:cNvSpPr>
            <a:spLocks noGrp="1"/>
          </p:cNvSpPr>
          <p:nvPr>
            <p:ph idx="1"/>
          </p:nvPr>
        </p:nvSpPr>
        <p:spPr>
          <a:xfrm>
            <a:off x="447675" y="1552575"/>
            <a:ext cx="8239125" cy="4525963"/>
          </a:xfrm>
        </p:spPr>
        <p:txBody>
          <a:bodyPr/>
          <a:lstStyle/>
          <a:p>
            <a:pPr marL="0" indent="0">
              <a:buNone/>
              <a:defRPr/>
            </a:pPr>
            <a:r>
              <a:rPr lang="en-GB" sz="2400" dirty="0">
                <a:cs typeface="Arial" panose="020B0604020202020204" pitchFamily="34" charset="0"/>
              </a:rPr>
              <a:t>The </a:t>
            </a:r>
            <a:r>
              <a:rPr lang="en-GB" sz="2400" dirty="0" smtClean="0">
                <a:cs typeface="Arial" panose="020B0604020202020204" pitchFamily="34" charset="0"/>
              </a:rPr>
              <a:t>occupational therapists contribute </a:t>
            </a:r>
            <a:r>
              <a:rPr lang="en-GB" sz="2400" dirty="0">
                <a:cs typeface="Arial" panose="020B0604020202020204" pitchFamily="34" charset="0"/>
              </a:rPr>
              <a:t>specialist knowledge and work closely with both the leisure centre staff, coaches and community learning disabilities teams to ensure that the needs of the clients are met and that there is regular communication, reflection and mentoring support.  </a:t>
            </a:r>
          </a:p>
          <a:p>
            <a:pPr marL="0" indent="0">
              <a:buNone/>
              <a:defRPr/>
            </a:pPr>
            <a:r>
              <a:rPr lang="en-GB" sz="2400" dirty="0">
                <a:cs typeface="Arial" panose="020B0604020202020204" pitchFamily="34" charset="0"/>
              </a:rPr>
              <a:t>There are now over 8 sessions delivered per week (</a:t>
            </a:r>
            <a:r>
              <a:rPr lang="en-GB" sz="2400" dirty="0" err="1">
                <a:cs typeface="Arial" panose="020B0604020202020204" pitchFamily="34" charset="0"/>
              </a:rPr>
              <a:t>trampolining</a:t>
            </a:r>
            <a:r>
              <a:rPr lang="en-GB" sz="2400" dirty="0">
                <a:cs typeface="Arial" panose="020B0604020202020204" pitchFamily="34" charset="0"/>
              </a:rPr>
              <a:t>, multi sports, cricket, </a:t>
            </a:r>
            <a:r>
              <a:rPr lang="en-GB" sz="2400" dirty="0" err="1">
                <a:cs typeface="Arial" panose="020B0604020202020204" pitchFamily="34" charset="0"/>
              </a:rPr>
              <a:t>boccia</a:t>
            </a:r>
            <a:r>
              <a:rPr lang="en-GB" sz="2400" dirty="0">
                <a:cs typeface="Arial" panose="020B0604020202020204" pitchFamily="34" charset="0"/>
              </a:rPr>
              <a:t>, New Age </a:t>
            </a:r>
            <a:r>
              <a:rPr lang="en-GB" sz="2400" dirty="0" err="1">
                <a:cs typeface="Arial" panose="020B0604020202020204" pitchFamily="34" charset="0"/>
              </a:rPr>
              <a:t>Kurling</a:t>
            </a:r>
            <a:r>
              <a:rPr lang="en-GB" sz="2400" dirty="0">
                <a:cs typeface="Arial" panose="020B0604020202020204" pitchFamily="34" charset="0"/>
              </a:rPr>
              <a:t>, athletics, parkour, netball, tennis and fencing). The group is comprised of both men and women aged between 16 – 55</a:t>
            </a:r>
            <a:r>
              <a:rPr lang="en-GB" sz="2400" dirty="0" smtClean="0">
                <a:cs typeface="Arial" panose="020B0604020202020204" pitchFamily="34" charset="0"/>
              </a:rPr>
              <a:t>. </a:t>
            </a:r>
            <a:endParaRPr lang="en-US" sz="2400" dirty="0" smtClean="0">
              <a:cs typeface="Arial" panose="020B0604020202020204" pitchFamily="34" charset="0"/>
            </a:endParaRPr>
          </a:p>
        </p:txBody>
      </p:sp>
    </p:spTree>
    <p:extLst>
      <p:ext uri="{BB962C8B-B14F-4D97-AF65-F5344CB8AC3E}">
        <p14:creationId xmlns:p14="http://schemas.microsoft.com/office/powerpoint/2010/main" val="1832815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T Lscape R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8300" y="342900"/>
            <a:ext cx="20923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SocialMediaLink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3050" y="6289675"/>
            <a:ext cx="2933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itle 3"/>
          <p:cNvSpPr>
            <a:spLocks noGrp="1"/>
          </p:cNvSpPr>
          <p:nvPr>
            <p:ph type="title"/>
          </p:nvPr>
        </p:nvSpPr>
        <p:spPr/>
        <p:txBody>
          <a:bodyPr>
            <a:normAutofit fontScale="90000"/>
          </a:bodyPr>
          <a:lstStyle/>
          <a:p>
            <a:pPr algn="l"/>
            <a:r>
              <a:rPr lang="en-GB" sz="3600" dirty="0" smtClean="0">
                <a:cs typeface="Arial" panose="020B0604020202020204" pitchFamily="34" charset="0"/>
              </a:rPr>
              <a:t/>
            </a:r>
            <a:br>
              <a:rPr lang="en-GB" sz="3600" dirty="0" smtClean="0">
                <a:cs typeface="Arial" panose="020B0604020202020204" pitchFamily="34" charset="0"/>
              </a:rPr>
            </a:br>
            <a:r>
              <a:rPr lang="en-GB" sz="4000" b="1" dirty="0" smtClean="0">
                <a:solidFill>
                  <a:schemeClr val="accent5">
                    <a:lumMod val="75000"/>
                  </a:schemeClr>
                </a:solidFill>
                <a:latin typeface="Arial" panose="020B0604020202020204" pitchFamily="34" charset="0"/>
                <a:cs typeface="Arial" panose="020B0604020202020204" pitchFamily="34" charset="0"/>
              </a:rPr>
              <a:t>Results </a:t>
            </a:r>
            <a:r>
              <a:rPr lang="en-GB" sz="4000" b="1" dirty="0">
                <a:solidFill>
                  <a:schemeClr val="accent5">
                    <a:lumMod val="75000"/>
                  </a:schemeClr>
                </a:solidFill>
                <a:latin typeface="Arial" panose="020B0604020202020204" pitchFamily="34" charset="0"/>
                <a:cs typeface="Arial" panose="020B0604020202020204" pitchFamily="34" charset="0"/>
              </a:rPr>
              <a:t>and evaluation</a:t>
            </a:r>
            <a:br>
              <a:rPr lang="en-GB" sz="4000" b="1" dirty="0">
                <a:solidFill>
                  <a:schemeClr val="accent5">
                    <a:lumMod val="75000"/>
                  </a:schemeClr>
                </a:solidFill>
                <a:latin typeface="Arial" panose="020B0604020202020204" pitchFamily="34" charset="0"/>
                <a:cs typeface="Arial" panose="020B0604020202020204" pitchFamily="34" charset="0"/>
              </a:rPr>
            </a:br>
            <a:endParaRPr lang="en-US" altLang="en-US" sz="4000" b="1" dirty="0" smtClean="0">
              <a:solidFill>
                <a:schemeClr val="accent5">
                  <a:lumMod val="75000"/>
                </a:schemeClr>
              </a:solidFill>
              <a:latin typeface="Arial" panose="020B0604020202020204" pitchFamily="34" charset="0"/>
              <a:cs typeface="Arial" panose="020B0604020202020204" pitchFamily="34" charset="0"/>
            </a:endParaRPr>
          </a:p>
        </p:txBody>
      </p:sp>
      <p:sp>
        <p:nvSpPr>
          <p:cNvPr id="3077" name="Content Placeholder 4"/>
          <p:cNvSpPr>
            <a:spLocks noGrp="1"/>
          </p:cNvSpPr>
          <p:nvPr>
            <p:ph idx="1"/>
          </p:nvPr>
        </p:nvSpPr>
        <p:spPr>
          <a:xfrm>
            <a:off x="447675" y="1228725"/>
            <a:ext cx="8239125" cy="5060950"/>
          </a:xfrm>
        </p:spPr>
        <p:txBody>
          <a:bodyPr>
            <a:normAutofit fontScale="55000" lnSpcReduction="20000"/>
          </a:bodyPr>
          <a:lstStyle/>
          <a:p>
            <a:pPr marL="0" indent="0">
              <a:buNone/>
              <a:defRPr/>
            </a:pPr>
            <a:r>
              <a:rPr lang="en-GB" sz="3400" dirty="0" smtClean="0">
                <a:cs typeface="Arial" panose="020B0604020202020204" pitchFamily="34" charset="0"/>
              </a:rPr>
              <a:t>- </a:t>
            </a:r>
            <a:r>
              <a:rPr lang="en-GB" sz="3400" b="1" dirty="0">
                <a:cs typeface="Arial" panose="020B0604020202020204" pitchFamily="34" charset="0"/>
              </a:rPr>
              <a:t>100% </a:t>
            </a:r>
            <a:r>
              <a:rPr lang="en-GB" sz="3400" b="1" dirty="0" smtClean="0">
                <a:cs typeface="Arial" panose="020B0604020202020204" pitchFamily="34" charset="0"/>
              </a:rPr>
              <a:t> </a:t>
            </a:r>
            <a:r>
              <a:rPr lang="en-GB" sz="3400" dirty="0">
                <a:cs typeface="Arial" panose="020B0604020202020204" pitchFamily="34" charset="0"/>
              </a:rPr>
              <a:t>identified that attending Sport for Confidence had given them the opportunity to be more active and try new things and the vast majority identified that their health and wellbeing and confidence had improved. </a:t>
            </a:r>
          </a:p>
          <a:p>
            <a:pPr marL="0" indent="0">
              <a:buNone/>
              <a:defRPr/>
            </a:pPr>
            <a:r>
              <a:rPr lang="en-GB" sz="3400" dirty="0">
                <a:cs typeface="Arial" panose="020B0604020202020204" pitchFamily="34" charset="0"/>
              </a:rPr>
              <a:t>- </a:t>
            </a:r>
            <a:r>
              <a:rPr lang="en-GB" sz="3400" b="1" dirty="0">
                <a:cs typeface="Arial" panose="020B0604020202020204" pitchFamily="34" charset="0"/>
              </a:rPr>
              <a:t>100%</a:t>
            </a:r>
            <a:r>
              <a:rPr lang="en-GB" sz="3400" dirty="0">
                <a:cs typeface="Arial" panose="020B0604020202020204" pitchFamily="34" charset="0"/>
              </a:rPr>
              <a:t> of carers reported seeing the confidence of </a:t>
            </a:r>
            <a:r>
              <a:rPr lang="en-GB" sz="3400" dirty="0" smtClean="0">
                <a:cs typeface="Arial" panose="020B0604020202020204" pitchFamily="34" charset="0"/>
              </a:rPr>
              <a:t>the person they support improve and gave opportunities </a:t>
            </a:r>
            <a:r>
              <a:rPr lang="en-GB" sz="3400" dirty="0">
                <a:cs typeface="Arial" panose="020B0604020202020204" pitchFamily="34" charset="0"/>
              </a:rPr>
              <a:t>to meet new people and make friends. </a:t>
            </a:r>
          </a:p>
          <a:p>
            <a:pPr marL="0" indent="0">
              <a:buNone/>
              <a:defRPr/>
            </a:pPr>
            <a:r>
              <a:rPr lang="en-GB" sz="3400" dirty="0">
                <a:cs typeface="Arial" panose="020B0604020202020204" pitchFamily="34" charset="0"/>
              </a:rPr>
              <a:t>- </a:t>
            </a:r>
            <a:r>
              <a:rPr lang="en-GB" sz="3400" b="1" dirty="0">
                <a:cs typeface="Arial" panose="020B0604020202020204" pitchFamily="34" charset="0"/>
              </a:rPr>
              <a:t>65%</a:t>
            </a:r>
            <a:r>
              <a:rPr lang="en-GB" sz="3400" dirty="0">
                <a:cs typeface="Arial" panose="020B0604020202020204" pitchFamily="34" charset="0"/>
              </a:rPr>
              <a:t> of clients have gone on to join other local clubs, sports and activities since attending SFC</a:t>
            </a:r>
          </a:p>
          <a:p>
            <a:pPr marL="0" indent="0">
              <a:buNone/>
              <a:defRPr/>
            </a:pPr>
            <a:r>
              <a:rPr lang="en-GB" sz="3400" b="1" dirty="0">
                <a:cs typeface="Arial" panose="020B0604020202020204" pitchFamily="34" charset="0"/>
              </a:rPr>
              <a:t>Return on investment: </a:t>
            </a:r>
          </a:p>
          <a:p>
            <a:pPr marL="457200" indent="-457200">
              <a:defRPr/>
            </a:pPr>
            <a:r>
              <a:rPr lang="en-GB" sz="3400" dirty="0">
                <a:cs typeface="Arial" panose="020B0604020202020204" pitchFamily="34" charset="0"/>
              </a:rPr>
              <a:t>There is a customer charge of £2.20 to attend each session. </a:t>
            </a:r>
          </a:p>
          <a:p>
            <a:pPr marL="457200" indent="-457200">
              <a:defRPr/>
            </a:pPr>
            <a:r>
              <a:rPr lang="en-GB" sz="3400" dirty="0">
                <a:cs typeface="Arial" panose="020B0604020202020204" pitchFamily="34" charset="0"/>
              </a:rPr>
              <a:t>Costs of providing the service for one year in one setting/area = £25,000 per area</a:t>
            </a:r>
          </a:p>
          <a:p>
            <a:pPr marL="457200" indent="-457200">
              <a:defRPr/>
            </a:pPr>
            <a:r>
              <a:rPr lang="en-GB" sz="3400" dirty="0">
                <a:cs typeface="Arial" panose="020B0604020202020204" pitchFamily="34" charset="0"/>
              </a:rPr>
              <a:t>For (300 x 12) = 3,600 unique visits per year  = £6.94 cost per visit</a:t>
            </a:r>
          </a:p>
          <a:p>
            <a:pPr marL="457200" indent="-457200">
              <a:defRPr/>
            </a:pPr>
            <a:r>
              <a:rPr lang="en-GB" sz="3400" dirty="0">
                <a:cs typeface="Arial" panose="020B0604020202020204" pitchFamily="34" charset="0"/>
              </a:rPr>
              <a:t>Less the customer charge of £2.20 = </a:t>
            </a:r>
            <a:r>
              <a:rPr lang="en-GB" sz="3400" b="1" dirty="0">
                <a:cs typeface="Arial" panose="020B0604020202020204" pitchFamily="34" charset="0"/>
              </a:rPr>
              <a:t>£4.74 </a:t>
            </a:r>
            <a:r>
              <a:rPr lang="en-GB" sz="3400" dirty="0">
                <a:cs typeface="Arial" panose="020B0604020202020204" pitchFamily="34" charset="0"/>
              </a:rPr>
              <a:t>per visit</a:t>
            </a:r>
          </a:p>
          <a:p>
            <a:pPr marL="0" indent="0">
              <a:buNone/>
              <a:defRPr/>
            </a:pPr>
            <a:endParaRPr lang="en-GB" sz="2400" dirty="0" smtClean="0">
              <a:cs typeface="Arial" panose="020B0604020202020204" pitchFamily="34" charset="0"/>
            </a:endParaRPr>
          </a:p>
          <a:p>
            <a:pPr marL="0" indent="0">
              <a:buNone/>
              <a:defRPr/>
            </a:pPr>
            <a:r>
              <a:rPr lang="en-GB" sz="3300" dirty="0" smtClean="0">
                <a:cs typeface="Arial" panose="020B0604020202020204" pitchFamily="34" charset="0"/>
              </a:rPr>
              <a:t>NICE </a:t>
            </a:r>
            <a:r>
              <a:rPr lang="en-GB" sz="3300" dirty="0">
                <a:cs typeface="Arial" panose="020B0604020202020204" pitchFamily="34" charset="0"/>
              </a:rPr>
              <a:t>public health guidance on the management of long-term sickness and incapacity for work provides cost information on workplace physical activity intervention involving 10 sessions of physiotherapy/ physical activity and 10 sessions of cognitive behaviour therapy gives a total cost of </a:t>
            </a:r>
            <a:r>
              <a:rPr lang="en-GB" sz="3300" b="1" dirty="0">
                <a:cs typeface="Arial" panose="020B0604020202020204" pitchFamily="34" charset="0"/>
              </a:rPr>
              <a:t>£860 </a:t>
            </a:r>
            <a:r>
              <a:rPr lang="en-GB" sz="3300" dirty="0">
                <a:cs typeface="Arial" panose="020B0604020202020204" pitchFamily="34" charset="0"/>
              </a:rPr>
              <a:t>for the total 20 sessions </a:t>
            </a:r>
            <a:r>
              <a:rPr lang="en-GB" sz="3300" dirty="0" smtClean="0">
                <a:cs typeface="Arial" panose="020B0604020202020204" pitchFamily="34" charset="0"/>
              </a:rPr>
              <a:t>= </a:t>
            </a:r>
            <a:r>
              <a:rPr lang="en-GB" sz="3300" b="1" dirty="0">
                <a:cs typeface="Arial" panose="020B0604020202020204" pitchFamily="34" charset="0"/>
              </a:rPr>
              <a:t>£43 </a:t>
            </a:r>
            <a:r>
              <a:rPr lang="en-GB" sz="3300" dirty="0">
                <a:cs typeface="Arial" panose="020B0604020202020204" pitchFamily="34" charset="0"/>
              </a:rPr>
              <a:t>per session.</a:t>
            </a:r>
          </a:p>
          <a:p>
            <a:pPr marL="0" indent="0">
              <a:buNone/>
              <a:defRPr/>
            </a:pPr>
            <a:endParaRPr lang="en-US" sz="2400" dirty="0" smtClean="0">
              <a:cs typeface="Arial" panose="020B0604020202020204" pitchFamily="34" charset="0"/>
            </a:endParaRPr>
          </a:p>
        </p:txBody>
      </p:sp>
    </p:spTree>
    <p:extLst>
      <p:ext uri="{BB962C8B-B14F-4D97-AF65-F5344CB8AC3E}">
        <p14:creationId xmlns:p14="http://schemas.microsoft.com/office/powerpoint/2010/main" val="3363139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T Lscape R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8300" y="342900"/>
            <a:ext cx="20923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SocialMediaLink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3050" y="6289675"/>
            <a:ext cx="2933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itle 3"/>
          <p:cNvSpPr>
            <a:spLocks noGrp="1"/>
          </p:cNvSpPr>
          <p:nvPr>
            <p:ph type="title"/>
          </p:nvPr>
        </p:nvSpPr>
        <p:spPr/>
        <p:txBody>
          <a:bodyPr/>
          <a:lstStyle/>
          <a:p>
            <a:pPr algn="l"/>
            <a:r>
              <a:rPr lang="en-GB" altLang="en-US" sz="3600" b="1" smtClean="0">
                <a:solidFill>
                  <a:srgbClr val="008080"/>
                </a:solidFill>
                <a:latin typeface="Arial" charset="0"/>
                <a:cs typeface="Arial" charset="0"/>
              </a:rPr>
              <a:t>Occupational Therapy:</a:t>
            </a:r>
            <a:endParaRPr lang="en-US" altLang="en-US" sz="3600" b="1" smtClean="0">
              <a:solidFill>
                <a:srgbClr val="008080"/>
              </a:solidFill>
              <a:latin typeface="Arial" charset="0"/>
              <a:cs typeface="Arial" charset="0"/>
            </a:endParaRPr>
          </a:p>
        </p:txBody>
      </p:sp>
      <p:sp>
        <p:nvSpPr>
          <p:cNvPr id="3077" name="Content Placeholder 4"/>
          <p:cNvSpPr>
            <a:spLocks noGrp="1"/>
          </p:cNvSpPr>
          <p:nvPr>
            <p:ph idx="1"/>
          </p:nvPr>
        </p:nvSpPr>
        <p:spPr>
          <a:xfrm>
            <a:off x="447675" y="1552575"/>
            <a:ext cx="8239125" cy="4525963"/>
          </a:xfrm>
        </p:spPr>
        <p:txBody>
          <a:bodyPr>
            <a:normAutofit fontScale="92500"/>
          </a:bodyPr>
          <a:lstStyle/>
          <a:p>
            <a:pPr>
              <a:buFontTx/>
              <a:buChar char="-"/>
              <a:defRPr/>
            </a:pPr>
            <a:r>
              <a:rPr lang="en-GB" sz="2400" dirty="0" smtClean="0">
                <a:cs typeface="Arial" panose="020B0604020202020204" pitchFamily="34" charset="0"/>
              </a:rPr>
              <a:t>trained </a:t>
            </a:r>
            <a:r>
              <a:rPr lang="en-GB" sz="2400" dirty="0">
                <a:cs typeface="Arial" panose="020B0604020202020204" pitchFamily="34" charset="0"/>
              </a:rPr>
              <a:t>and focused on enabling people to live at home and to live well regardless of health or social circumstances. </a:t>
            </a:r>
            <a:endParaRPr lang="en-GB" sz="2400" dirty="0" smtClean="0">
              <a:cs typeface="Arial" panose="020B0604020202020204" pitchFamily="34" charset="0"/>
            </a:endParaRPr>
          </a:p>
          <a:p>
            <a:pPr>
              <a:buFontTx/>
              <a:buChar char="-"/>
              <a:defRPr/>
            </a:pPr>
            <a:r>
              <a:rPr lang="en-GB" sz="2400" dirty="0" smtClean="0">
                <a:cs typeface="Arial" panose="020B0604020202020204" pitchFamily="34" charset="0"/>
              </a:rPr>
              <a:t>Five </a:t>
            </a:r>
            <a:r>
              <a:rPr lang="en-GB" sz="2400" dirty="0">
                <a:cs typeface="Arial" panose="020B0604020202020204" pitchFamily="34" charset="0"/>
              </a:rPr>
              <a:t>Year Forward View aims to remove the “artificial boundaries” between hospital and community services and between health and social care. As a profession those boundaries do not naturally exist but are imposed on the profession by service structures. </a:t>
            </a:r>
            <a:endParaRPr lang="en-GB" sz="2400" dirty="0" smtClean="0">
              <a:cs typeface="Arial" panose="020B0604020202020204" pitchFamily="34" charset="0"/>
            </a:endParaRPr>
          </a:p>
          <a:p>
            <a:pPr>
              <a:buFontTx/>
              <a:buChar char="-"/>
              <a:defRPr/>
            </a:pPr>
            <a:r>
              <a:rPr lang="en-GB" sz="2400" dirty="0">
                <a:cs typeface="Arial" panose="020B0604020202020204" pitchFamily="34" charset="0"/>
              </a:rPr>
              <a:t>C</a:t>
            </a:r>
            <a:r>
              <a:rPr lang="en-GB" sz="2400" dirty="0" smtClean="0">
                <a:cs typeface="Arial" panose="020B0604020202020204" pitchFamily="34" charset="0"/>
              </a:rPr>
              <a:t>ommissioners </a:t>
            </a:r>
            <a:r>
              <a:rPr lang="en-GB" sz="2400" dirty="0">
                <a:cs typeface="Arial" panose="020B0604020202020204" pitchFamily="34" charset="0"/>
              </a:rPr>
              <a:t>and providers </a:t>
            </a:r>
            <a:r>
              <a:rPr lang="en-GB" sz="2400" dirty="0" smtClean="0">
                <a:cs typeface="Arial" panose="020B0604020202020204" pitchFamily="34" charset="0"/>
              </a:rPr>
              <a:t>should fully </a:t>
            </a:r>
            <a:r>
              <a:rPr lang="en-GB" sz="2400" dirty="0">
                <a:cs typeface="Arial" panose="020B0604020202020204" pitchFamily="34" charset="0"/>
              </a:rPr>
              <a:t>utilise occupational therapy staff </a:t>
            </a:r>
            <a:r>
              <a:rPr lang="en-GB" sz="2400" dirty="0" smtClean="0">
                <a:cs typeface="Arial" panose="020B0604020202020204" pitchFamily="34" charset="0"/>
              </a:rPr>
              <a:t>to make </a:t>
            </a:r>
            <a:r>
              <a:rPr lang="en-GB" sz="2400" dirty="0">
                <a:cs typeface="Arial" panose="020B0604020202020204" pitchFamily="34" charset="0"/>
              </a:rPr>
              <a:t>the most of a profession that inherently:</a:t>
            </a:r>
          </a:p>
          <a:p>
            <a:pPr marL="0" indent="0">
              <a:buNone/>
              <a:defRPr/>
            </a:pPr>
            <a:r>
              <a:rPr lang="en-GB" sz="2400" dirty="0">
                <a:cs typeface="Arial" panose="020B0604020202020204" pitchFamily="34" charset="0"/>
              </a:rPr>
              <a:t>•	understands this new model of care; </a:t>
            </a:r>
          </a:p>
          <a:p>
            <a:pPr marL="0" indent="0">
              <a:buNone/>
              <a:defRPr/>
            </a:pPr>
            <a:r>
              <a:rPr lang="en-GB" sz="2400" dirty="0">
                <a:cs typeface="Arial" panose="020B0604020202020204" pitchFamily="34" charset="0"/>
              </a:rPr>
              <a:t>•	can support the adoption of a  person centred ethos and;</a:t>
            </a:r>
          </a:p>
          <a:p>
            <a:pPr marL="0" indent="0">
              <a:buNone/>
              <a:defRPr/>
            </a:pPr>
            <a:r>
              <a:rPr lang="en-GB" sz="2400" dirty="0">
                <a:cs typeface="Arial" panose="020B0604020202020204" pitchFamily="34" charset="0"/>
              </a:rPr>
              <a:t>•	can embed self management principles across health and </a:t>
            </a:r>
            <a:r>
              <a:rPr lang="en-GB" sz="2400" dirty="0" smtClean="0">
                <a:cs typeface="Arial" panose="020B0604020202020204" pitchFamily="34" charset="0"/>
              </a:rPr>
              <a:t>   </a:t>
            </a:r>
          </a:p>
          <a:p>
            <a:pPr marL="0" indent="0">
              <a:buNone/>
              <a:defRPr/>
            </a:pPr>
            <a:r>
              <a:rPr lang="en-GB" sz="2400" dirty="0">
                <a:cs typeface="Arial" panose="020B0604020202020204" pitchFamily="34" charset="0"/>
              </a:rPr>
              <a:t> </a:t>
            </a:r>
            <a:r>
              <a:rPr lang="en-GB" sz="2400" dirty="0" smtClean="0">
                <a:cs typeface="Arial" panose="020B0604020202020204" pitchFamily="34" charset="0"/>
              </a:rPr>
              <a:t>             social </a:t>
            </a:r>
            <a:r>
              <a:rPr lang="en-GB" sz="2400" dirty="0">
                <a:cs typeface="Arial" panose="020B0604020202020204" pitchFamily="34" charset="0"/>
              </a:rPr>
              <a:t>care </a:t>
            </a:r>
            <a:endParaRPr lang="en-US" sz="2400" dirty="0" smtClean="0">
              <a:cs typeface="Arial" panose="020B0604020202020204" pitchFamily="34" charset="0"/>
            </a:endParaRPr>
          </a:p>
        </p:txBody>
      </p:sp>
    </p:spTree>
    <p:extLst>
      <p:ext uri="{BB962C8B-B14F-4D97-AF65-F5344CB8AC3E}">
        <p14:creationId xmlns:p14="http://schemas.microsoft.com/office/powerpoint/2010/main" val="4232324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T Lscape R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8300" y="342900"/>
            <a:ext cx="20923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SocialMediaLink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3050" y="6289675"/>
            <a:ext cx="2933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itle 3"/>
          <p:cNvSpPr>
            <a:spLocks noGrp="1"/>
          </p:cNvSpPr>
          <p:nvPr>
            <p:ph type="title"/>
          </p:nvPr>
        </p:nvSpPr>
        <p:spPr/>
        <p:txBody>
          <a:bodyPr/>
          <a:lstStyle/>
          <a:p>
            <a:pPr algn="l"/>
            <a:r>
              <a:rPr lang="en-US" altLang="en-US" sz="3600" b="1" dirty="0" smtClean="0">
                <a:solidFill>
                  <a:srgbClr val="008080"/>
                </a:solidFill>
                <a:latin typeface="Arial" charset="0"/>
                <a:cs typeface="Arial" charset="0"/>
              </a:rPr>
              <a:t>Challenges</a:t>
            </a:r>
          </a:p>
        </p:txBody>
      </p:sp>
      <p:sp>
        <p:nvSpPr>
          <p:cNvPr id="3077" name="Content Placeholder 4"/>
          <p:cNvSpPr>
            <a:spLocks noGrp="1"/>
          </p:cNvSpPr>
          <p:nvPr>
            <p:ph idx="1"/>
          </p:nvPr>
        </p:nvSpPr>
        <p:spPr>
          <a:xfrm>
            <a:off x="447675" y="1552575"/>
            <a:ext cx="8239125" cy="4525963"/>
          </a:xfrm>
        </p:spPr>
        <p:txBody>
          <a:bodyPr>
            <a:normAutofit/>
          </a:bodyPr>
          <a:lstStyle/>
          <a:p>
            <a:pPr>
              <a:defRPr/>
            </a:pPr>
            <a:r>
              <a:rPr lang="en-GB" sz="2800" dirty="0" smtClean="0">
                <a:cs typeface="Arial" charset="0"/>
              </a:rPr>
              <a:t>Move from secondary services to primary and public health.</a:t>
            </a:r>
          </a:p>
          <a:p>
            <a:pPr marL="0" indent="0">
              <a:buNone/>
              <a:defRPr/>
            </a:pPr>
            <a:endParaRPr lang="en-GB" sz="1200" dirty="0" smtClean="0">
              <a:cs typeface="Arial" charset="0"/>
            </a:endParaRPr>
          </a:p>
          <a:p>
            <a:pPr>
              <a:defRPr/>
            </a:pPr>
            <a:r>
              <a:rPr lang="en-GB" sz="2800" dirty="0" smtClean="0">
                <a:cs typeface="Arial" charset="0"/>
              </a:rPr>
              <a:t>Implementing the Care Act – delivering on  prevention and wellbeing. Accessing communities as well as the home.</a:t>
            </a:r>
          </a:p>
          <a:p>
            <a:pPr marL="0" indent="0">
              <a:buNone/>
              <a:defRPr/>
            </a:pPr>
            <a:endParaRPr lang="en-GB" sz="1200" dirty="0" smtClean="0">
              <a:cs typeface="Arial" charset="0"/>
            </a:endParaRPr>
          </a:p>
          <a:p>
            <a:pPr>
              <a:defRPr/>
            </a:pPr>
            <a:r>
              <a:rPr lang="en-GB" sz="2800" dirty="0" smtClean="0">
                <a:cs typeface="Arial" charset="0"/>
              </a:rPr>
              <a:t>Re-investing on building relationships.</a:t>
            </a:r>
          </a:p>
          <a:p>
            <a:pPr marL="0" indent="0">
              <a:buNone/>
              <a:defRPr/>
            </a:pPr>
            <a:endParaRPr lang="en-GB" sz="1200" dirty="0" smtClean="0">
              <a:cs typeface="Arial" charset="0"/>
            </a:endParaRPr>
          </a:p>
          <a:p>
            <a:pPr>
              <a:defRPr/>
            </a:pPr>
            <a:r>
              <a:rPr lang="en-GB" sz="2800" dirty="0" smtClean="0">
                <a:cs typeface="Arial" charset="0"/>
              </a:rPr>
              <a:t>Challenging ageism and society’s </a:t>
            </a:r>
            <a:r>
              <a:rPr lang="en-GB" sz="2800" dirty="0" err="1" smtClean="0">
                <a:cs typeface="Arial" charset="0"/>
              </a:rPr>
              <a:t>preconcieved</a:t>
            </a:r>
            <a:r>
              <a:rPr lang="en-GB" sz="2800" dirty="0" smtClean="0">
                <a:cs typeface="Arial" charset="0"/>
              </a:rPr>
              <a:t> ideas/beliefs.</a:t>
            </a:r>
            <a:endParaRPr lang="en-GB" sz="2800" dirty="0">
              <a:cs typeface="Arial" charset="0"/>
            </a:endParaRPr>
          </a:p>
          <a:p>
            <a:pPr>
              <a:defRPr/>
            </a:pPr>
            <a:endParaRPr lang="en-GB" sz="2800" dirty="0" smtClean="0">
              <a:cs typeface="Arial" charset="0"/>
            </a:endParaRPr>
          </a:p>
          <a:p>
            <a:pPr>
              <a:defRPr/>
            </a:pPr>
            <a:endParaRPr lang="en-GB" sz="2800" dirty="0" smtClean="0">
              <a:cs typeface="Arial" charset="0"/>
            </a:endParaRPr>
          </a:p>
          <a:p>
            <a:pPr marL="0" indent="0">
              <a:buNone/>
              <a:defRPr/>
            </a:pPr>
            <a:endParaRPr lang="en-GB" sz="2800" dirty="0" smtClean="0">
              <a:cs typeface="Arial" charset="0"/>
            </a:endParaRPr>
          </a:p>
        </p:txBody>
      </p:sp>
    </p:spTree>
    <p:extLst>
      <p:ext uri="{BB962C8B-B14F-4D97-AF65-F5344CB8AC3E}">
        <p14:creationId xmlns:p14="http://schemas.microsoft.com/office/powerpoint/2010/main" val="1735442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29422"/>
          </a:xfrm>
        </p:spPr>
        <p:txBody>
          <a:bodyPr>
            <a:normAutofit fontScale="90000"/>
          </a:bodyPr>
          <a:lstStyle/>
          <a:p>
            <a:pPr>
              <a:defRPr/>
            </a:pPr>
            <a:r>
              <a:rPr lang="en-GB" sz="3600" b="1" dirty="0" smtClean="0">
                <a:solidFill>
                  <a:srgbClr val="006666"/>
                </a:solidFill>
                <a:latin typeface="Arial" charset="0"/>
                <a:cs typeface="Arial" charset="0"/>
              </a:rPr>
              <a:t/>
            </a:r>
            <a:br>
              <a:rPr lang="en-GB" sz="3600" b="1" dirty="0" smtClean="0">
                <a:solidFill>
                  <a:srgbClr val="006666"/>
                </a:solidFill>
                <a:latin typeface="Arial" charset="0"/>
                <a:cs typeface="Arial" charset="0"/>
              </a:rPr>
            </a:br>
            <a:r>
              <a:rPr lang="en-GB" sz="3600" b="1" dirty="0">
                <a:solidFill>
                  <a:srgbClr val="006666"/>
                </a:solidFill>
                <a:latin typeface="Arial" charset="0"/>
                <a:cs typeface="Arial" charset="0"/>
              </a:rPr>
              <a:t/>
            </a:r>
            <a:br>
              <a:rPr lang="en-GB" sz="3600" b="1" dirty="0">
                <a:solidFill>
                  <a:srgbClr val="006666"/>
                </a:solidFill>
                <a:latin typeface="Arial" charset="0"/>
                <a:cs typeface="Arial" charset="0"/>
              </a:rPr>
            </a:br>
            <a:r>
              <a:rPr lang="en-GB" sz="4000" b="1" dirty="0" smtClean="0">
                <a:solidFill>
                  <a:srgbClr val="006666"/>
                </a:solidFill>
                <a:latin typeface="Arial" charset="0"/>
                <a:cs typeface="Arial" charset="0"/>
              </a:rPr>
              <a:t>College </a:t>
            </a:r>
            <a:r>
              <a:rPr lang="en-GB" sz="4000" b="1" dirty="0">
                <a:solidFill>
                  <a:srgbClr val="006666"/>
                </a:solidFill>
                <a:latin typeface="Arial" charset="0"/>
                <a:cs typeface="Arial" charset="0"/>
              </a:rPr>
              <a:t>of Occupational Therapists’</a:t>
            </a:r>
            <a:br>
              <a:rPr lang="en-GB" sz="4000" b="1" dirty="0">
                <a:solidFill>
                  <a:srgbClr val="006666"/>
                </a:solidFill>
                <a:latin typeface="Arial" charset="0"/>
                <a:cs typeface="Arial" charset="0"/>
              </a:rPr>
            </a:br>
            <a:r>
              <a:rPr lang="en-GB" sz="4000" b="1" dirty="0" smtClean="0">
                <a:solidFill>
                  <a:srgbClr val="006666"/>
                </a:solidFill>
                <a:latin typeface="Arial" charset="0"/>
                <a:cs typeface="Arial" charset="0"/>
              </a:rPr>
              <a:t>Campaign </a:t>
            </a:r>
            <a:r>
              <a:rPr lang="en-GB" sz="4000" b="1" dirty="0">
                <a:solidFill>
                  <a:srgbClr val="006666"/>
                </a:solidFill>
                <a:latin typeface="Arial" charset="0"/>
                <a:cs typeface="Arial" charset="0"/>
              </a:rPr>
              <a:t>Programme</a:t>
            </a:r>
            <a:endParaRPr lang="en-GB" sz="4000" dirty="0"/>
          </a:p>
        </p:txBody>
      </p:sp>
      <p:sp>
        <p:nvSpPr>
          <p:cNvPr id="3" name="Content Placeholder 2"/>
          <p:cNvSpPr>
            <a:spLocks noGrp="1"/>
          </p:cNvSpPr>
          <p:nvPr>
            <p:ph idx="1"/>
          </p:nvPr>
        </p:nvSpPr>
        <p:spPr>
          <a:xfrm>
            <a:off x="655638" y="3946525"/>
            <a:ext cx="7818437" cy="2065338"/>
          </a:xfrm>
        </p:spPr>
        <p:txBody>
          <a:bodyPr>
            <a:normAutofit lnSpcReduction="10000"/>
          </a:bodyPr>
          <a:lstStyle/>
          <a:p>
            <a:pPr marL="514350" indent="-514350">
              <a:buFont typeface="+mj-lt"/>
              <a:buAutoNum type="arabicPeriod"/>
              <a:defRPr/>
            </a:pPr>
            <a:endParaRPr lang="en-GB" sz="1600" dirty="0" smtClean="0">
              <a:latin typeface="Arial" panose="020B0604020202020204" pitchFamily="34" charset="0"/>
              <a:cs typeface="Arial" panose="020B0604020202020204" pitchFamily="34" charset="0"/>
            </a:endParaRPr>
          </a:p>
          <a:p>
            <a:pPr marL="514350" indent="-514350">
              <a:buFont typeface="+mj-lt"/>
              <a:buAutoNum type="arabicPeriod"/>
              <a:defRPr/>
            </a:pPr>
            <a:r>
              <a:rPr lang="en-GB" dirty="0" smtClean="0">
                <a:latin typeface="Arial" panose="020B0604020202020204" pitchFamily="34" charset="0"/>
                <a:cs typeface="Arial" panose="020B0604020202020204" pitchFamily="34" charset="0"/>
              </a:rPr>
              <a:t>Keeping </a:t>
            </a:r>
            <a:r>
              <a:rPr lang="en-GB" dirty="0">
                <a:latin typeface="Arial" panose="020B0604020202020204" pitchFamily="34" charset="0"/>
                <a:cs typeface="Arial" panose="020B0604020202020204" pitchFamily="34" charset="0"/>
              </a:rPr>
              <a:t>people out of </a:t>
            </a:r>
            <a:r>
              <a:rPr lang="en-GB" dirty="0" smtClean="0">
                <a:latin typeface="Arial" panose="020B0604020202020204" pitchFamily="34" charset="0"/>
                <a:cs typeface="Arial" panose="020B0604020202020204" pitchFamily="34" charset="0"/>
              </a:rPr>
              <a:t>hospital</a:t>
            </a:r>
            <a:endParaRPr lang="en-GB" dirty="0">
              <a:latin typeface="Arial" panose="020B0604020202020204" pitchFamily="34" charset="0"/>
              <a:cs typeface="Arial" panose="020B0604020202020204" pitchFamily="34" charset="0"/>
            </a:endParaRPr>
          </a:p>
          <a:p>
            <a:pPr marL="514350" indent="-514350">
              <a:buFont typeface="+mj-lt"/>
              <a:buAutoNum type="arabicPeriod"/>
              <a:defRPr/>
            </a:pPr>
            <a:r>
              <a:rPr lang="en-GB" dirty="0" smtClean="0">
                <a:latin typeface="Arial" panose="020B0604020202020204" pitchFamily="34" charset="0"/>
                <a:cs typeface="Arial" panose="020B0604020202020204" pitchFamily="34" charset="0"/>
              </a:rPr>
              <a:t>Reducing </a:t>
            </a:r>
            <a:r>
              <a:rPr lang="en-GB" dirty="0">
                <a:latin typeface="Arial" panose="020B0604020202020204" pitchFamily="34" charset="0"/>
                <a:cs typeface="Arial" panose="020B0604020202020204" pitchFamily="34" charset="0"/>
              </a:rPr>
              <a:t>pressure on primary </a:t>
            </a:r>
            <a:r>
              <a:rPr lang="en-GB" dirty="0" smtClean="0">
                <a:latin typeface="Arial" panose="020B0604020202020204" pitchFamily="34" charset="0"/>
                <a:cs typeface="Arial" panose="020B0604020202020204" pitchFamily="34" charset="0"/>
              </a:rPr>
              <a:t>care</a:t>
            </a:r>
            <a:endParaRPr lang="en-GB" dirty="0">
              <a:latin typeface="Arial" panose="020B0604020202020204" pitchFamily="34" charset="0"/>
              <a:cs typeface="Arial" panose="020B0604020202020204" pitchFamily="34" charset="0"/>
            </a:endParaRPr>
          </a:p>
          <a:p>
            <a:pPr marL="514350" indent="-514350">
              <a:buFont typeface="+mj-lt"/>
              <a:buAutoNum type="arabicPeriod"/>
              <a:defRPr/>
            </a:pPr>
            <a:r>
              <a:rPr lang="en-GB" dirty="0" smtClean="0">
                <a:latin typeface="Arial" panose="020B0604020202020204" pitchFamily="34" charset="0"/>
                <a:cs typeface="Arial" panose="020B0604020202020204" pitchFamily="34" charset="0"/>
              </a:rPr>
              <a:t>Addressing </a:t>
            </a:r>
            <a:r>
              <a:rPr lang="en-GB" dirty="0">
                <a:latin typeface="Arial" panose="020B0604020202020204" pitchFamily="34" charset="0"/>
                <a:cs typeface="Arial" panose="020B0604020202020204" pitchFamily="34" charset="0"/>
              </a:rPr>
              <a:t>over reliance on social </a:t>
            </a:r>
            <a:r>
              <a:rPr lang="en-GB" dirty="0" smtClean="0">
                <a:latin typeface="Arial" panose="020B0604020202020204" pitchFamily="34" charset="0"/>
                <a:cs typeface="Arial" panose="020B0604020202020204" pitchFamily="34" charset="0"/>
              </a:rPr>
              <a:t>care</a:t>
            </a:r>
            <a:endParaRPr lang="en-GB" dirty="0">
              <a:latin typeface="Arial" panose="020B0604020202020204" pitchFamily="34" charset="0"/>
              <a:cs typeface="Arial" panose="020B0604020202020204" pitchFamily="34" charset="0"/>
            </a:endParaRPr>
          </a:p>
          <a:p>
            <a:pPr>
              <a:defRPr/>
            </a:pPr>
            <a:endParaRPr lang="en-GB" dirty="0"/>
          </a:p>
          <a:p>
            <a:pPr>
              <a:defRPr/>
            </a:pPr>
            <a:endParaRPr lang="en-GB" dirty="0"/>
          </a:p>
        </p:txBody>
      </p:sp>
      <p:sp>
        <p:nvSpPr>
          <p:cNvPr id="256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97741391-567F-4D0C-8556-0B3A3A4EDD84}" type="slidenum">
              <a:rPr lang="en-US" altLang="en-US" smtClean="0">
                <a:solidFill>
                  <a:schemeClr val="tx2"/>
                </a:solidFill>
              </a:rPr>
              <a:pPr eaLnBrk="1" hangingPunct="1"/>
              <a:t>14</a:t>
            </a:fld>
            <a:endParaRPr lang="en-US" altLang="en-US" smtClean="0">
              <a:solidFill>
                <a:schemeClr val="tx2"/>
              </a:solidFill>
            </a:endParaRPr>
          </a:p>
        </p:txBody>
      </p:sp>
      <p:pic>
        <p:nvPicPr>
          <p:cNvPr id="25605" name="Picture 3" descr="C:\Users\JRoberts\Desktop\Improving-Lives-but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350" y="2541588"/>
            <a:ext cx="2868613"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0175"/>
            <a:ext cx="9144000" cy="682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3568" y="2266821"/>
            <a:ext cx="6318448" cy="3170099"/>
          </a:xfrm>
          <a:prstGeom prst="rect">
            <a:avLst/>
          </a:prstGeom>
        </p:spPr>
        <p:txBody>
          <a:bodyPr wrap="square">
            <a:spAutoFit/>
          </a:bodyPr>
          <a:lstStyle/>
          <a:p>
            <a:endParaRPr lang="en-GB" sz="4000" dirty="0" smtClean="0"/>
          </a:p>
          <a:p>
            <a:r>
              <a:rPr lang="en-GB" sz="4000" dirty="0" smtClean="0"/>
              <a:t>Visit</a:t>
            </a:r>
            <a:r>
              <a:rPr lang="en-GB" sz="4000" dirty="0"/>
              <a:t>:</a:t>
            </a:r>
          </a:p>
          <a:p>
            <a:r>
              <a:rPr lang="en-GB" sz="4000" dirty="0" smtClean="0">
                <a:hlinkClick r:id="rId4"/>
              </a:rPr>
              <a:t>www.cotimprovinglives.com</a:t>
            </a:r>
            <a:endParaRPr lang="en-GB" sz="4000" dirty="0" smtClean="0"/>
          </a:p>
          <a:p>
            <a:endParaRPr lang="en-GB" sz="4000" dirty="0" smtClean="0"/>
          </a:p>
          <a:p>
            <a:r>
              <a:rPr lang="en-GB" sz="4000" dirty="0"/>
              <a:t>  </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0192" y="4725144"/>
            <a:ext cx="2212612" cy="1692000"/>
          </a:xfrm>
          <a:prstGeom prst="rect">
            <a:avLst/>
          </a:prstGeom>
        </p:spPr>
      </p:pic>
    </p:spTree>
    <p:extLst>
      <p:ext uri="{BB962C8B-B14F-4D97-AF65-F5344CB8AC3E}">
        <p14:creationId xmlns:p14="http://schemas.microsoft.com/office/powerpoint/2010/main" val="3705768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4" y="105765"/>
            <a:ext cx="4565650" cy="6426200"/>
          </a:xfrm>
          <a:prstGeom prst="rect">
            <a:avLst/>
          </a:prstGeom>
          <a:noFill/>
          <a:ln>
            <a:noFill/>
          </a:ln>
          <a:effectLst>
            <a:outerShdw blurRad="292100" dist="139700" dir="2700000" algn="tl" rotWithShape="0">
              <a:srgbClr val="333333">
                <a:alpha val="65000"/>
              </a:srgbClr>
            </a:outerShdw>
            <a:softEdge rad="635000"/>
          </a:effectLst>
        </p:spPr>
      </p:pic>
      <p:pic>
        <p:nvPicPr>
          <p:cNvPr id="4098" name="Picture 7" descr="COT Lscape R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18300" y="342900"/>
            <a:ext cx="20923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Content Placeholder 4"/>
          <p:cNvSpPr>
            <a:spLocks noGrp="1"/>
          </p:cNvSpPr>
          <p:nvPr>
            <p:ph idx="1"/>
          </p:nvPr>
        </p:nvSpPr>
        <p:spPr>
          <a:xfrm>
            <a:off x="179512" y="1473200"/>
            <a:ext cx="8856984" cy="4620096"/>
          </a:xfrm>
        </p:spPr>
        <p:txBody>
          <a:bodyPr/>
          <a:lstStyle/>
          <a:p>
            <a:pPr marL="0" indent="0" algn="ctr" eaLnBrk="1" hangingPunct="1">
              <a:buNone/>
            </a:pPr>
            <a:endParaRPr lang="en-GB" sz="2800" b="1" i="1" dirty="0" smtClean="0">
              <a:solidFill>
                <a:schemeClr val="accent5">
                  <a:lumMod val="50000"/>
                </a:schemeClr>
              </a:solidFill>
            </a:endParaRPr>
          </a:p>
          <a:p>
            <a:pPr marL="0" indent="0" algn="ctr" eaLnBrk="1" hangingPunct="1">
              <a:buNone/>
            </a:pPr>
            <a:r>
              <a:rPr lang="en-GB" b="1" dirty="0" smtClean="0">
                <a:solidFill>
                  <a:schemeClr val="accent5">
                    <a:lumMod val="50000"/>
                  </a:schemeClr>
                </a:solidFill>
              </a:rPr>
              <a:t>                                    </a:t>
            </a:r>
          </a:p>
          <a:p>
            <a:pPr marL="0" indent="0" eaLnBrk="1" hangingPunct="1">
              <a:buNone/>
            </a:pPr>
            <a:r>
              <a:rPr lang="en-GB" sz="3600" b="1" dirty="0">
                <a:solidFill>
                  <a:schemeClr val="accent5">
                    <a:lumMod val="50000"/>
                  </a:schemeClr>
                </a:solidFill>
              </a:rPr>
              <a:t> </a:t>
            </a:r>
            <a:r>
              <a:rPr lang="en-GB" sz="3600" b="1" dirty="0" smtClean="0">
                <a:solidFill>
                  <a:schemeClr val="accent5">
                    <a:lumMod val="50000"/>
                  </a:schemeClr>
                </a:solidFill>
              </a:rPr>
              <a:t>                                   </a:t>
            </a:r>
            <a:r>
              <a:rPr lang="en-GB" sz="3600" b="1" dirty="0" smtClean="0">
                <a:solidFill>
                  <a:schemeClr val="accent5">
                    <a:lumMod val="50000"/>
                  </a:schemeClr>
                </a:solidFill>
                <a:latin typeface="Arial" panose="020B0604020202020204" pitchFamily="34" charset="0"/>
                <a:cs typeface="Arial" panose="020B0604020202020204" pitchFamily="34" charset="0"/>
              </a:rPr>
              <a:t>Occupational therapy </a:t>
            </a:r>
          </a:p>
          <a:p>
            <a:pPr marL="0" indent="0" eaLnBrk="1" hangingPunct="1">
              <a:buNone/>
            </a:pPr>
            <a:r>
              <a:rPr lang="en-GB" sz="3600" b="1" dirty="0">
                <a:solidFill>
                  <a:schemeClr val="accent5">
                    <a:lumMod val="50000"/>
                  </a:schemeClr>
                </a:solidFill>
                <a:latin typeface="Arial" panose="020B0604020202020204" pitchFamily="34" charset="0"/>
                <a:cs typeface="Arial" panose="020B0604020202020204" pitchFamily="34" charset="0"/>
              </a:rPr>
              <a:t> </a:t>
            </a:r>
            <a:r>
              <a:rPr lang="en-GB" sz="3600" b="1" dirty="0" smtClean="0">
                <a:solidFill>
                  <a:schemeClr val="accent5">
                    <a:lumMod val="50000"/>
                  </a:schemeClr>
                </a:solidFill>
                <a:latin typeface="Arial" panose="020B0604020202020204" pitchFamily="34" charset="0"/>
                <a:cs typeface="Arial" panose="020B0604020202020204" pitchFamily="34" charset="0"/>
              </a:rPr>
              <a:t>                               improves health &amp;                  </a:t>
            </a:r>
          </a:p>
          <a:p>
            <a:pPr marL="0" indent="0" eaLnBrk="1" hangingPunct="1">
              <a:buNone/>
            </a:pPr>
            <a:r>
              <a:rPr lang="en-GB" sz="3600" b="1" dirty="0">
                <a:solidFill>
                  <a:schemeClr val="accent5">
                    <a:lumMod val="50000"/>
                  </a:schemeClr>
                </a:solidFill>
                <a:latin typeface="Arial" panose="020B0604020202020204" pitchFamily="34" charset="0"/>
                <a:cs typeface="Arial" panose="020B0604020202020204" pitchFamily="34" charset="0"/>
              </a:rPr>
              <a:t> </a:t>
            </a:r>
            <a:r>
              <a:rPr lang="en-GB" sz="3600" b="1" dirty="0" smtClean="0">
                <a:solidFill>
                  <a:schemeClr val="accent5">
                    <a:lumMod val="50000"/>
                  </a:schemeClr>
                </a:solidFill>
                <a:latin typeface="Arial" panose="020B0604020202020204" pitchFamily="34" charset="0"/>
                <a:cs typeface="Arial" panose="020B0604020202020204" pitchFamily="34" charset="0"/>
              </a:rPr>
              <a:t>                                      wellbeing </a:t>
            </a:r>
          </a:p>
          <a:p>
            <a:pPr marL="0" indent="0" eaLnBrk="1" hangingPunct="1">
              <a:buNone/>
            </a:pPr>
            <a:r>
              <a:rPr lang="en-GB" sz="3600" b="1" dirty="0" smtClean="0">
                <a:solidFill>
                  <a:schemeClr val="accent5">
                    <a:lumMod val="50000"/>
                  </a:schemeClr>
                </a:solidFill>
                <a:latin typeface="Arial" panose="020B0604020202020204" pitchFamily="34" charset="0"/>
                <a:cs typeface="Arial" panose="020B0604020202020204" pitchFamily="34" charset="0"/>
              </a:rPr>
              <a:t>                               through participation </a:t>
            </a:r>
          </a:p>
          <a:p>
            <a:pPr marL="0" indent="0" eaLnBrk="1" hangingPunct="1">
              <a:buNone/>
            </a:pPr>
            <a:r>
              <a:rPr lang="en-GB" sz="3600" b="1" dirty="0" smtClean="0">
                <a:solidFill>
                  <a:schemeClr val="accent5">
                    <a:lumMod val="50000"/>
                  </a:schemeClr>
                </a:solidFill>
                <a:latin typeface="Arial" panose="020B0604020202020204" pitchFamily="34" charset="0"/>
                <a:cs typeface="Arial" panose="020B0604020202020204" pitchFamily="34" charset="0"/>
              </a:rPr>
              <a:t>                                      in </a:t>
            </a:r>
            <a:r>
              <a:rPr lang="en-GB" sz="3600" b="1" dirty="0">
                <a:solidFill>
                  <a:schemeClr val="accent5">
                    <a:lumMod val="50000"/>
                  </a:schemeClr>
                </a:solidFill>
                <a:latin typeface="Arial" panose="020B0604020202020204" pitchFamily="34" charset="0"/>
                <a:cs typeface="Arial" panose="020B0604020202020204" pitchFamily="34" charset="0"/>
              </a:rPr>
              <a:t>occupation</a:t>
            </a:r>
            <a:r>
              <a:rPr lang="en-GB" sz="3600" b="1" dirty="0" smtClean="0">
                <a:solidFill>
                  <a:schemeClr val="accent5">
                    <a:lumMod val="50000"/>
                  </a:schemeClr>
                </a:solidFill>
                <a:latin typeface="Arial" panose="020B0604020202020204" pitchFamily="34" charset="0"/>
                <a:cs typeface="Arial" panose="020B0604020202020204" pitchFamily="34" charset="0"/>
              </a:rPr>
              <a:t>.</a:t>
            </a:r>
          </a:p>
          <a:p>
            <a:pPr marL="0" indent="0" algn="ctr" eaLnBrk="1" hangingPunct="1">
              <a:buNone/>
            </a:pPr>
            <a:endParaRPr lang="en-GB" sz="1000" b="1" dirty="0" smtClean="0">
              <a:solidFill>
                <a:schemeClr val="accent5">
                  <a:lumMod val="50000"/>
                </a:schemeClr>
              </a:solidFill>
            </a:endParaRPr>
          </a:p>
        </p:txBody>
      </p:sp>
    </p:spTree>
    <p:extLst>
      <p:ext uri="{BB962C8B-B14F-4D97-AF65-F5344CB8AC3E}">
        <p14:creationId xmlns:p14="http://schemas.microsoft.com/office/powerpoint/2010/main" val="973997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T Lscape R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342899"/>
            <a:ext cx="20923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SocialMediaLink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3050" y="6289675"/>
            <a:ext cx="2933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itle 3"/>
          <p:cNvSpPr>
            <a:spLocks noGrp="1"/>
          </p:cNvSpPr>
          <p:nvPr>
            <p:ph type="title"/>
          </p:nvPr>
        </p:nvSpPr>
        <p:spPr/>
        <p:txBody>
          <a:bodyPr>
            <a:normAutofit fontScale="90000"/>
          </a:bodyPr>
          <a:lstStyle/>
          <a:p>
            <a:pPr algn="l"/>
            <a:r>
              <a:rPr lang="en-US" altLang="en-US" sz="3600" b="1" dirty="0" smtClean="0">
                <a:solidFill>
                  <a:srgbClr val="008080"/>
                </a:solidFill>
                <a:latin typeface="Arial" charset="0"/>
                <a:cs typeface="Arial" charset="0"/>
              </a:rPr>
              <a:t>What supports/ensures your </a:t>
            </a:r>
            <a:br>
              <a:rPr lang="en-US" altLang="en-US" sz="3600" b="1" dirty="0" smtClean="0">
                <a:solidFill>
                  <a:srgbClr val="008080"/>
                </a:solidFill>
                <a:latin typeface="Arial" charset="0"/>
                <a:cs typeface="Arial" charset="0"/>
              </a:rPr>
            </a:br>
            <a:r>
              <a:rPr lang="en-US" altLang="en-US" sz="3600" b="1" dirty="0" smtClean="0">
                <a:solidFill>
                  <a:srgbClr val="008080"/>
                </a:solidFill>
                <a:latin typeface="Arial" charset="0"/>
                <a:cs typeface="Arial" charset="0"/>
              </a:rPr>
              <a:t>wellbeing?</a:t>
            </a:r>
          </a:p>
        </p:txBody>
      </p:sp>
      <p:sp>
        <p:nvSpPr>
          <p:cNvPr id="3077" name="Content Placeholder 4"/>
          <p:cNvSpPr>
            <a:spLocks noGrp="1"/>
          </p:cNvSpPr>
          <p:nvPr>
            <p:ph idx="1"/>
          </p:nvPr>
        </p:nvSpPr>
        <p:spPr>
          <a:xfrm>
            <a:off x="447675" y="1552575"/>
            <a:ext cx="8239125" cy="4525963"/>
          </a:xfrm>
        </p:spPr>
        <p:txBody>
          <a:bodyPr>
            <a:normAutofit/>
          </a:bodyPr>
          <a:lstStyle/>
          <a:p>
            <a:pPr marL="457200" indent="-457200">
              <a:defRPr/>
            </a:pPr>
            <a:r>
              <a:rPr lang="en-GB" sz="2400" dirty="0" smtClean="0">
                <a:cs typeface="Arial" panose="020B0604020202020204" pitchFamily="34" charset="0"/>
              </a:rPr>
              <a:t>Occupation </a:t>
            </a:r>
            <a:r>
              <a:rPr lang="en-GB" sz="2400" dirty="0">
                <a:cs typeface="Arial" panose="020B0604020202020204" pitchFamily="34" charset="0"/>
              </a:rPr>
              <a:t>shapes our identity, our feelings of self worth and our occupations connect us with people- it is central to our relationships. </a:t>
            </a:r>
            <a:endParaRPr lang="en-GB" sz="2400" dirty="0" smtClean="0">
              <a:cs typeface="Arial" panose="020B0604020202020204" pitchFamily="34" charset="0"/>
            </a:endParaRPr>
          </a:p>
          <a:p>
            <a:pPr marL="457200" indent="-457200">
              <a:defRPr/>
            </a:pPr>
            <a:endParaRPr lang="en-GB" sz="2400" dirty="0">
              <a:cs typeface="Arial" panose="020B0604020202020204" pitchFamily="34" charset="0"/>
            </a:endParaRPr>
          </a:p>
          <a:p>
            <a:pPr marL="457200" indent="-457200">
              <a:defRPr/>
            </a:pPr>
            <a:r>
              <a:rPr lang="en-GB" sz="2400" dirty="0" smtClean="0">
                <a:cs typeface="Arial" panose="020B0604020202020204" pitchFamily="34" charset="0"/>
              </a:rPr>
              <a:t>Most people adapt their occupations to suit their needs and interests throughout a life course but for some disability, illness, frailty or trauma and/or crisis makes this challenging.</a:t>
            </a:r>
          </a:p>
          <a:p>
            <a:pPr marL="457200" indent="-457200">
              <a:defRPr/>
            </a:pPr>
            <a:endParaRPr lang="en-GB" sz="2400" dirty="0">
              <a:cs typeface="Arial" panose="020B0604020202020204" pitchFamily="34" charset="0"/>
            </a:endParaRPr>
          </a:p>
          <a:p>
            <a:pPr marL="0" indent="0">
              <a:buNone/>
              <a:defRPr/>
            </a:pPr>
            <a:r>
              <a:rPr lang="en-GB" b="1" dirty="0">
                <a:solidFill>
                  <a:schemeClr val="accent5">
                    <a:lumMod val="50000"/>
                  </a:schemeClr>
                </a:solidFill>
                <a:latin typeface="Arial" panose="020B0604020202020204" pitchFamily="34" charset="0"/>
                <a:cs typeface="Arial" panose="020B0604020202020204" pitchFamily="34" charset="0"/>
              </a:rPr>
              <a:t>What </a:t>
            </a:r>
            <a:r>
              <a:rPr lang="en-GB" b="1" dirty="0" smtClean="0">
                <a:solidFill>
                  <a:schemeClr val="accent5">
                    <a:lumMod val="50000"/>
                  </a:schemeClr>
                </a:solidFill>
                <a:latin typeface="Arial" panose="020B0604020202020204" pitchFamily="34" charset="0"/>
                <a:cs typeface="Arial" panose="020B0604020202020204" pitchFamily="34" charset="0"/>
              </a:rPr>
              <a:t>occupations would you not want to give up? </a:t>
            </a:r>
            <a:endParaRPr lang="en-GB" b="1" dirty="0">
              <a:solidFill>
                <a:schemeClr val="accent5">
                  <a:lumMod val="50000"/>
                </a:schemeClr>
              </a:solidFill>
              <a:latin typeface="Arial" panose="020B0604020202020204" pitchFamily="34" charset="0"/>
              <a:cs typeface="Arial" panose="020B0604020202020204" pitchFamily="34" charset="0"/>
            </a:endParaRPr>
          </a:p>
          <a:p>
            <a:pPr marL="0" indent="0">
              <a:buNone/>
              <a:defRPr/>
            </a:pPr>
            <a:endParaRPr lang="en-GB" sz="2400" dirty="0" smtClean="0">
              <a:cs typeface="Arial" panose="020B0604020202020204" pitchFamily="34" charset="0"/>
            </a:endParaRPr>
          </a:p>
        </p:txBody>
      </p:sp>
    </p:spTree>
    <p:extLst>
      <p:ext uri="{BB962C8B-B14F-4D97-AF65-F5344CB8AC3E}">
        <p14:creationId xmlns:p14="http://schemas.microsoft.com/office/powerpoint/2010/main" val="3720760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T Lscape R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8300" y="342900"/>
            <a:ext cx="20923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SocialMediaLink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3050" y="6289675"/>
            <a:ext cx="2933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itle 3"/>
          <p:cNvSpPr>
            <a:spLocks noGrp="1"/>
          </p:cNvSpPr>
          <p:nvPr>
            <p:ph type="title"/>
          </p:nvPr>
        </p:nvSpPr>
        <p:spPr>
          <a:xfrm>
            <a:off x="551511" y="359229"/>
            <a:ext cx="8229600" cy="1143000"/>
          </a:xfrm>
        </p:spPr>
        <p:txBody>
          <a:bodyPr>
            <a:normAutofit fontScale="90000"/>
          </a:bodyPr>
          <a:lstStyle/>
          <a:p>
            <a:pPr algn="l"/>
            <a:r>
              <a:rPr lang="en-US" altLang="en-US" sz="3600" b="1" dirty="0" smtClean="0">
                <a:solidFill>
                  <a:srgbClr val="008080"/>
                </a:solidFill>
                <a:latin typeface="Arial" charset="0"/>
                <a:cs typeface="Arial" charset="0"/>
              </a:rPr>
              <a:t>Empowering people to live </a:t>
            </a:r>
            <a:br>
              <a:rPr lang="en-US" altLang="en-US" sz="3600" b="1" dirty="0" smtClean="0">
                <a:solidFill>
                  <a:srgbClr val="008080"/>
                </a:solidFill>
                <a:latin typeface="Arial" charset="0"/>
                <a:cs typeface="Arial" charset="0"/>
              </a:rPr>
            </a:br>
            <a:r>
              <a:rPr lang="en-US" altLang="en-US" sz="3600" b="1" dirty="0" smtClean="0">
                <a:solidFill>
                  <a:srgbClr val="008080"/>
                </a:solidFill>
                <a:latin typeface="Arial" charset="0"/>
                <a:cs typeface="Arial" charset="0"/>
              </a:rPr>
              <a:t>their lives</a:t>
            </a:r>
          </a:p>
        </p:txBody>
      </p:sp>
      <p:pic>
        <p:nvPicPr>
          <p:cNvPr id="4098"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691680" y="1556792"/>
            <a:ext cx="569897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7456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29422"/>
          </a:xfrm>
        </p:spPr>
        <p:txBody>
          <a:bodyPr>
            <a:normAutofit fontScale="90000"/>
          </a:bodyPr>
          <a:lstStyle/>
          <a:p>
            <a:pPr>
              <a:defRPr/>
            </a:pPr>
            <a:r>
              <a:rPr lang="en-GB" sz="3600" b="1" dirty="0" smtClean="0">
                <a:solidFill>
                  <a:srgbClr val="006666"/>
                </a:solidFill>
                <a:latin typeface="Arial" charset="0"/>
                <a:cs typeface="Arial" charset="0"/>
              </a:rPr>
              <a:t/>
            </a:r>
            <a:br>
              <a:rPr lang="en-GB" sz="3600" b="1" dirty="0" smtClean="0">
                <a:solidFill>
                  <a:srgbClr val="006666"/>
                </a:solidFill>
                <a:latin typeface="Arial" charset="0"/>
                <a:cs typeface="Arial" charset="0"/>
              </a:rPr>
            </a:br>
            <a:r>
              <a:rPr lang="en-GB" sz="3600" b="1" dirty="0">
                <a:solidFill>
                  <a:srgbClr val="006666"/>
                </a:solidFill>
                <a:latin typeface="Arial" charset="0"/>
                <a:cs typeface="Arial" charset="0"/>
              </a:rPr>
              <a:t/>
            </a:r>
            <a:br>
              <a:rPr lang="en-GB" sz="3600" b="1" dirty="0">
                <a:solidFill>
                  <a:srgbClr val="006666"/>
                </a:solidFill>
                <a:latin typeface="Arial" charset="0"/>
                <a:cs typeface="Arial" charset="0"/>
              </a:rPr>
            </a:br>
            <a:r>
              <a:rPr lang="en-GB" sz="4000" b="1" dirty="0" smtClean="0">
                <a:solidFill>
                  <a:srgbClr val="006666"/>
                </a:solidFill>
                <a:latin typeface="Arial" charset="0"/>
                <a:cs typeface="Arial" charset="0"/>
              </a:rPr>
              <a:t>College </a:t>
            </a:r>
            <a:r>
              <a:rPr lang="en-GB" sz="4000" b="1" dirty="0">
                <a:solidFill>
                  <a:srgbClr val="006666"/>
                </a:solidFill>
                <a:latin typeface="Arial" charset="0"/>
                <a:cs typeface="Arial" charset="0"/>
              </a:rPr>
              <a:t>of Occupational Therapists’</a:t>
            </a:r>
            <a:br>
              <a:rPr lang="en-GB" sz="4000" b="1" dirty="0">
                <a:solidFill>
                  <a:srgbClr val="006666"/>
                </a:solidFill>
                <a:latin typeface="Arial" charset="0"/>
                <a:cs typeface="Arial" charset="0"/>
              </a:rPr>
            </a:br>
            <a:r>
              <a:rPr lang="en-GB" sz="4000" b="1" dirty="0" smtClean="0">
                <a:solidFill>
                  <a:srgbClr val="006666"/>
                </a:solidFill>
                <a:latin typeface="Arial" charset="0"/>
                <a:cs typeface="Arial" charset="0"/>
              </a:rPr>
              <a:t>Campaign </a:t>
            </a:r>
            <a:r>
              <a:rPr lang="en-GB" sz="4000" b="1" dirty="0">
                <a:solidFill>
                  <a:srgbClr val="006666"/>
                </a:solidFill>
                <a:latin typeface="Arial" charset="0"/>
                <a:cs typeface="Arial" charset="0"/>
              </a:rPr>
              <a:t>Programme</a:t>
            </a:r>
            <a:endParaRPr lang="en-GB" sz="4000" dirty="0"/>
          </a:p>
        </p:txBody>
      </p:sp>
      <p:sp>
        <p:nvSpPr>
          <p:cNvPr id="3" name="Content Placeholder 2"/>
          <p:cNvSpPr>
            <a:spLocks noGrp="1"/>
          </p:cNvSpPr>
          <p:nvPr>
            <p:ph idx="1"/>
          </p:nvPr>
        </p:nvSpPr>
        <p:spPr>
          <a:xfrm>
            <a:off x="655638" y="3946525"/>
            <a:ext cx="7818437" cy="2065338"/>
          </a:xfrm>
        </p:spPr>
        <p:txBody>
          <a:bodyPr>
            <a:normAutofit lnSpcReduction="10000"/>
          </a:bodyPr>
          <a:lstStyle/>
          <a:p>
            <a:pPr marL="514350" indent="-514350">
              <a:buFont typeface="+mj-lt"/>
              <a:buAutoNum type="arabicPeriod"/>
              <a:defRPr/>
            </a:pPr>
            <a:endParaRPr lang="en-GB" sz="1600" dirty="0" smtClean="0">
              <a:latin typeface="Arial" panose="020B0604020202020204" pitchFamily="34" charset="0"/>
              <a:cs typeface="Arial" panose="020B0604020202020204" pitchFamily="34" charset="0"/>
            </a:endParaRPr>
          </a:p>
          <a:p>
            <a:pPr marL="514350" indent="-514350">
              <a:buFont typeface="+mj-lt"/>
              <a:buAutoNum type="arabicPeriod"/>
              <a:defRPr/>
            </a:pPr>
            <a:r>
              <a:rPr lang="en-GB" dirty="0" smtClean="0">
                <a:latin typeface="Arial" panose="020B0604020202020204" pitchFamily="34" charset="0"/>
                <a:cs typeface="Arial" panose="020B0604020202020204" pitchFamily="34" charset="0"/>
              </a:rPr>
              <a:t>Keeping </a:t>
            </a:r>
            <a:r>
              <a:rPr lang="en-GB" dirty="0">
                <a:latin typeface="Arial" panose="020B0604020202020204" pitchFamily="34" charset="0"/>
                <a:cs typeface="Arial" panose="020B0604020202020204" pitchFamily="34" charset="0"/>
              </a:rPr>
              <a:t>people out of </a:t>
            </a:r>
            <a:r>
              <a:rPr lang="en-GB" dirty="0" smtClean="0">
                <a:latin typeface="Arial" panose="020B0604020202020204" pitchFamily="34" charset="0"/>
                <a:cs typeface="Arial" panose="020B0604020202020204" pitchFamily="34" charset="0"/>
              </a:rPr>
              <a:t>hospital</a:t>
            </a:r>
            <a:endParaRPr lang="en-GB" dirty="0">
              <a:latin typeface="Arial" panose="020B0604020202020204" pitchFamily="34" charset="0"/>
              <a:cs typeface="Arial" panose="020B0604020202020204" pitchFamily="34" charset="0"/>
            </a:endParaRPr>
          </a:p>
          <a:p>
            <a:pPr marL="514350" indent="-514350">
              <a:buFont typeface="+mj-lt"/>
              <a:buAutoNum type="arabicPeriod"/>
              <a:defRPr/>
            </a:pPr>
            <a:r>
              <a:rPr lang="en-GB" dirty="0" smtClean="0">
                <a:latin typeface="Arial" panose="020B0604020202020204" pitchFamily="34" charset="0"/>
                <a:cs typeface="Arial" panose="020B0604020202020204" pitchFamily="34" charset="0"/>
              </a:rPr>
              <a:t>Reducing </a:t>
            </a:r>
            <a:r>
              <a:rPr lang="en-GB" dirty="0">
                <a:latin typeface="Arial" panose="020B0604020202020204" pitchFamily="34" charset="0"/>
                <a:cs typeface="Arial" panose="020B0604020202020204" pitchFamily="34" charset="0"/>
              </a:rPr>
              <a:t>pressure on primary </a:t>
            </a:r>
            <a:r>
              <a:rPr lang="en-GB" dirty="0" smtClean="0">
                <a:latin typeface="Arial" panose="020B0604020202020204" pitchFamily="34" charset="0"/>
                <a:cs typeface="Arial" panose="020B0604020202020204" pitchFamily="34" charset="0"/>
              </a:rPr>
              <a:t>care</a:t>
            </a:r>
            <a:endParaRPr lang="en-GB" dirty="0">
              <a:latin typeface="Arial" panose="020B0604020202020204" pitchFamily="34" charset="0"/>
              <a:cs typeface="Arial" panose="020B0604020202020204" pitchFamily="34" charset="0"/>
            </a:endParaRPr>
          </a:p>
          <a:p>
            <a:pPr marL="514350" indent="-514350">
              <a:buFont typeface="+mj-lt"/>
              <a:buAutoNum type="arabicPeriod"/>
              <a:defRPr/>
            </a:pPr>
            <a:r>
              <a:rPr lang="en-GB" dirty="0" smtClean="0">
                <a:latin typeface="Arial" panose="020B0604020202020204" pitchFamily="34" charset="0"/>
                <a:cs typeface="Arial" panose="020B0604020202020204" pitchFamily="34" charset="0"/>
              </a:rPr>
              <a:t>Addressing </a:t>
            </a:r>
            <a:r>
              <a:rPr lang="en-GB" dirty="0">
                <a:latin typeface="Arial" panose="020B0604020202020204" pitchFamily="34" charset="0"/>
                <a:cs typeface="Arial" panose="020B0604020202020204" pitchFamily="34" charset="0"/>
              </a:rPr>
              <a:t>over reliance on social </a:t>
            </a:r>
            <a:r>
              <a:rPr lang="en-GB" dirty="0" smtClean="0">
                <a:latin typeface="Arial" panose="020B0604020202020204" pitchFamily="34" charset="0"/>
                <a:cs typeface="Arial" panose="020B0604020202020204" pitchFamily="34" charset="0"/>
              </a:rPr>
              <a:t>care</a:t>
            </a:r>
            <a:endParaRPr lang="en-GB" dirty="0">
              <a:latin typeface="Arial" panose="020B0604020202020204" pitchFamily="34" charset="0"/>
              <a:cs typeface="Arial" panose="020B0604020202020204" pitchFamily="34" charset="0"/>
            </a:endParaRPr>
          </a:p>
          <a:p>
            <a:pPr>
              <a:defRPr/>
            </a:pPr>
            <a:endParaRPr lang="en-GB" dirty="0"/>
          </a:p>
          <a:p>
            <a:pPr>
              <a:defRPr/>
            </a:pPr>
            <a:endParaRPr lang="en-GB" dirty="0"/>
          </a:p>
        </p:txBody>
      </p:sp>
      <p:sp>
        <p:nvSpPr>
          <p:cNvPr id="256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97741391-567F-4D0C-8556-0B3A3A4EDD84}" type="slidenum">
              <a:rPr lang="en-US" altLang="en-US" smtClean="0">
                <a:solidFill>
                  <a:schemeClr val="tx2"/>
                </a:solidFill>
              </a:rPr>
              <a:pPr eaLnBrk="1" hangingPunct="1"/>
              <a:t>5</a:t>
            </a:fld>
            <a:endParaRPr lang="en-US" altLang="en-US" smtClean="0">
              <a:solidFill>
                <a:schemeClr val="tx2"/>
              </a:solidFill>
            </a:endParaRPr>
          </a:p>
        </p:txBody>
      </p:sp>
      <p:pic>
        <p:nvPicPr>
          <p:cNvPr id="25605" name="Picture 3" descr="C:\Users\JRoberts\Desktop\Improving-Lives-but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350" y="2541588"/>
            <a:ext cx="2868613"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029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T Lscape R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8300" y="342900"/>
            <a:ext cx="20923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SocialMediaLink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3050" y="6289675"/>
            <a:ext cx="2933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itle 3"/>
          <p:cNvSpPr>
            <a:spLocks noGrp="1"/>
          </p:cNvSpPr>
          <p:nvPr>
            <p:ph type="title"/>
          </p:nvPr>
        </p:nvSpPr>
        <p:spPr>
          <a:xfrm>
            <a:off x="323528" y="404664"/>
            <a:ext cx="8229600" cy="1143000"/>
          </a:xfrm>
        </p:spPr>
        <p:txBody>
          <a:bodyPr>
            <a:normAutofit fontScale="90000"/>
          </a:bodyPr>
          <a:lstStyle/>
          <a:p>
            <a:pPr algn="l"/>
            <a:r>
              <a:rPr lang="en-GB" sz="3600" b="1" dirty="0">
                <a:solidFill>
                  <a:schemeClr val="accent5">
                    <a:lumMod val="75000"/>
                  </a:schemeClr>
                </a:solidFill>
                <a:latin typeface="Arial" panose="020B0604020202020204" pitchFamily="34" charset="0"/>
                <a:cs typeface="Arial" panose="020B0604020202020204" pitchFamily="34" charset="0"/>
              </a:rPr>
              <a:t>Colchester Older People’s Team </a:t>
            </a:r>
            <a:r>
              <a:rPr lang="en-GB" sz="3600" b="1" dirty="0" smtClean="0">
                <a:solidFill>
                  <a:schemeClr val="accent5">
                    <a:lumMod val="75000"/>
                  </a:schemeClr>
                </a:solidFill>
                <a:latin typeface="Arial" panose="020B0604020202020204" pitchFamily="34" charset="0"/>
                <a:cs typeface="Arial" panose="020B0604020202020204" pitchFamily="34" charset="0"/>
              </a:rPr>
              <a:t/>
            </a:r>
            <a:br>
              <a:rPr lang="en-GB" sz="3600" b="1" dirty="0" smtClean="0">
                <a:solidFill>
                  <a:schemeClr val="accent5">
                    <a:lumMod val="75000"/>
                  </a:schemeClr>
                </a:solidFill>
                <a:latin typeface="Arial" panose="020B0604020202020204" pitchFamily="34" charset="0"/>
                <a:cs typeface="Arial" panose="020B0604020202020204" pitchFamily="34" charset="0"/>
              </a:rPr>
            </a:br>
            <a:r>
              <a:rPr lang="en-GB" sz="3600" b="1" dirty="0" smtClean="0">
                <a:solidFill>
                  <a:schemeClr val="accent5">
                    <a:lumMod val="75000"/>
                  </a:schemeClr>
                </a:solidFill>
                <a:latin typeface="Arial" panose="020B0604020202020204" pitchFamily="34" charset="0"/>
                <a:cs typeface="Arial" panose="020B0604020202020204" pitchFamily="34" charset="0"/>
              </a:rPr>
              <a:t>Aims:</a:t>
            </a:r>
            <a:r>
              <a:rPr lang="en-GB" sz="3600" b="1" dirty="0">
                <a:solidFill>
                  <a:schemeClr val="accent5">
                    <a:lumMod val="75000"/>
                  </a:schemeClr>
                </a:solidFill>
                <a:latin typeface="Arial" panose="020B0604020202020204" pitchFamily="34" charset="0"/>
                <a:cs typeface="Arial" panose="020B0604020202020204" pitchFamily="34" charset="0"/>
              </a:rPr>
              <a:t/>
            </a:r>
            <a:br>
              <a:rPr lang="en-GB" sz="3600" b="1" dirty="0">
                <a:solidFill>
                  <a:schemeClr val="accent5">
                    <a:lumMod val="75000"/>
                  </a:schemeClr>
                </a:solidFill>
                <a:latin typeface="Arial" panose="020B0604020202020204" pitchFamily="34" charset="0"/>
                <a:cs typeface="Arial" panose="020B0604020202020204" pitchFamily="34" charset="0"/>
              </a:rPr>
            </a:br>
            <a:endParaRPr lang="en-US" altLang="en-US" sz="3600" b="1" dirty="0" smtClean="0">
              <a:solidFill>
                <a:schemeClr val="accent5">
                  <a:lumMod val="75000"/>
                </a:schemeClr>
              </a:solidFill>
              <a:latin typeface="Arial" panose="020B0604020202020204" pitchFamily="34" charset="0"/>
              <a:cs typeface="Arial" panose="020B0604020202020204" pitchFamily="34" charset="0"/>
            </a:endParaRPr>
          </a:p>
        </p:txBody>
      </p:sp>
      <p:sp>
        <p:nvSpPr>
          <p:cNvPr id="3077" name="Content Placeholder 4"/>
          <p:cNvSpPr>
            <a:spLocks noGrp="1"/>
          </p:cNvSpPr>
          <p:nvPr>
            <p:ph idx="1"/>
          </p:nvPr>
        </p:nvSpPr>
        <p:spPr>
          <a:xfrm>
            <a:off x="447675" y="1196753"/>
            <a:ext cx="8239125" cy="4881786"/>
          </a:xfrm>
        </p:spPr>
        <p:txBody>
          <a:bodyPr>
            <a:noAutofit/>
          </a:bodyPr>
          <a:lstStyle/>
          <a:p>
            <a:pPr marL="0" indent="0">
              <a:buNone/>
              <a:defRPr/>
            </a:pPr>
            <a:r>
              <a:rPr lang="en-GB" sz="2800" dirty="0" smtClean="0">
                <a:cs typeface="Arial" charset="0"/>
              </a:rPr>
              <a:t>•</a:t>
            </a:r>
            <a:r>
              <a:rPr lang="en-GB" sz="2800" dirty="0">
                <a:cs typeface="Arial" charset="0"/>
              </a:rPr>
              <a:t>	</a:t>
            </a:r>
            <a:r>
              <a:rPr lang="en-GB" sz="2000" dirty="0">
                <a:cs typeface="Arial" charset="0"/>
              </a:rPr>
              <a:t>W</a:t>
            </a:r>
            <a:r>
              <a:rPr lang="en-GB" sz="2000" dirty="0" smtClean="0">
                <a:cs typeface="Arial" charset="0"/>
              </a:rPr>
              <a:t>ork </a:t>
            </a:r>
            <a:r>
              <a:rPr lang="en-GB" sz="2000" dirty="0">
                <a:cs typeface="Arial" charset="0"/>
              </a:rPr>
              <a:t>with those </a:t>
            </a:r>
            <a:r>
              <a:rPr lang="en-GB" sz="2000" dirty="0" smtClean="0">
                <a:cs typeface="Arial" charset="0"/>
              </a:rPr>
              <a:t>patients </a:t>
            </a:r>
            <a:r>
              <a:rPr lang="en-GB" sz="2000" dirty="0">
                <a:cs typeface="Arial" charset="0"/>
              </a:rPr>
              <a:t>identified through the GP Admissions Avoidance list to identify if, by working differently </a:t>
            </a:r>
            <a:r>
              <a:rPr lang="en-GB" sz="2000" dirty="0" smtClean="0">
                <a:cs typeface="Arial" charset="0"/>
              </a:rPr>
              <a:t>in </a:t>
            </a:r>
            <a:r>
              <a:rPr lang="en-GB" sz="2000" dirty="0">
                <a:cs typeface="Arial" charset="0"/>
              </a:rPr>
              <a:t>a proactive rather than a reactive way, the project can reduce the likelihood of hospital </a:t>
            </a:r>
            <a:r>
              <a:rPr lang="en-GB" sz="2000" dirty="0" smtClean="0">
                <a:cs typeface="Arial" charset="0"/>
              </a:rPr>
              <a:t>admission.</a:t>
            </a:r>
            <a:endParaRPr lang="en-GB" sz="2000" dirty="0">
              <a:cs typeface="Arial" charset="0"/>
            </a:endParaRPr>
          </a:p>
          <a:p>
            <a:pPr marL="0" indent="0">
              <a:buNone/>
              <a:defRPr/>
            </a:pPr>
            <a:r>
              <a:rPr lang="en-GB" sz="2000" dirty="0">
                <a:cs typeface="Arial" charset="0"/>
              </a:rPr>
              <a:t>•	B</a:t>
            </a:r>
            <a:r>
              <a:rPr lang="en-GB" sz="2000" dirty="0" smtClean="0">
                <a:cs typeface="Arial" charset="0"/>
              </a:rPr>
              <a:t>egin </a:t>
            </a:r>
            <a:r>
              <a:rPr lang="en-GB" sz="2000" dirty="0">
                <a:cs typeface="Arial" charset="0"/>
              </a:rPr>
              <a:t>to understand the different roles organisations are working across community health and primary care by working with patients and holding “conversations” that reduces the likelihood of a move into more formal (often long term) health or social care services</a:t>
            </a:r>
          </a:p>
          <a:p>
            <a:pPr marL="0" indent="0">
              <a:buNone/>
              <a:defRPr/>
            </a:pPr>
            <a:r>
              <a:rPr lang="en-GB" sz="2000" dirty="0">
                <a:cs typeface="Arial" charset="0"/>
              </a:rPr>
              <a:t>•	I</a:t>
            </a:r>
            <a:r>
              <a:rPr lang="en-GB" sz="2000" dirty="0" smtClean="0">
                <a:cs typeface="Arial" charset="0"/>
              </a:rPr>
              <a:t>mprove </a:t>
            </a:r>
            <a:r>
              <a:rPr lang="en-GB" sz="2000" dirty="0">
                <a:cs typeface="Arial" charset="0"/>
              </a:rPr>
              <a:t>and increase understanding across the different agencies to develop a multi-disciplinary </a:t>
            </a:r>
            <a:r>
              <a:rPr lang="en-GB" sz="2000" dirty="0" smtClean="0">
                <a:cs typeface="Arial" charset="0"/>
              </a:rPr>
              <a:t>approach i.e</a:t>
            </a:r>
            <a:r>
              <a:rPr lang="en-GB" sz="2000" dirty="0">
                <a:cs typeface="Arial" charset="0"/>
              </a:rPr>
              <a:t>. involving the most appropriate professional, family members &amp;</a:t>
            </a:r>
            <a:r>
              <a:rPr lang="en-GB" sz="2000" dirty="0" smtClean="0">
                <a:cs typeface="Arial" charset="0"/>
              </a:rPr>
              <a:t> </a:t>
            </a:r>
            <a:r>
              <a:rPr lang="en-GB" sz="2000" dirty="0">
                <a:cs typeface="Arial" charset="0"/>
              </a:rPr>
              <a:t>community groups to support a patient centred approach</a:t>
            </a:r>
          </a:p>
          <a:p>
            <a:pPr marL="0" indent="0">
              <a:buNone/>
              <a:defRPr/>
            </a:pPr>
            <a:r>
              <a:rPr lang="en-GB" sz="2000" dirty="0">
                <a:cs typeface="Arial" charset="0"/>
              </a:rPr>
              <a:t>•	I</a:t>
            </a:r>
            <a:r>
              <a:rPr lang="en-GB" sz="2000" dirty="0" smtClean="0">
                <a:cs typeface="Arial" charset="0"/>
              </a:rPr>
              <a:t>ncrease </a:t>
            </a:r>
            <a:r>
              <a:rPr lang="en-GB" sz="2000" dirty="0">
                <a:cs typeface="Arial" charset="0"/>
              </a:rPr>
              <a:t>the number of connections made for </a:t>
            </a:r>
            <a:r>
              <a:rPr lang="en-GB" sz="2000" dirty="0" smtClean="0">
                <a:cs typeface="Arial" charset="0"/>
              </a:rPr>
              <a:t>people </a:t>
            </a:r>
            <a:r>
              <a:rPr lang="en-GB" sz="2000" dirty="0">
                <a:cs typeface="Arial" charset="0"/>
              </a:rPr>
              <a:t>as early as possible so they contribute to their own health and social care needs</a:t>
            </a:r>
          </a:p>
          <a:p>
            <a:pPr>
              <a:defRPr/>
            </a:pPr>
            <a:r>
              <a:rPr lang="en-GB" sz="2000" dirty="0">
                <a:cs typeface="Arial" charset="0"/>
              </a:rPr>
              <a:t>Adopt </a:t>
            </a:r>
            <a:r>
              <a:rPr lang="en-GB" sz="2000" dirty="0" smtClean="0">
                <a:cs typeface="Arial" charset="0"/>
              </a:rPr>
              <a:t>the </a:t>
            </a:r>
            <a:r>
              <a:rPr lang="en-GB" sz="2000" dirty="0">
                <a:cs typeface="Arial" charset="0"/>
              </a:rPr>
              <a:t>“Good Lives” </a:t>
            </a:r>
            <a:r>
              <a:rPr lang="en-GB" sz="2000" dirty="0" smtClean="0">
                <a:cs typeface="Arial" charset="0"/>
              </a:rPr>
              <a:t>principles.</a:t>
            </a:r>
            <a:endParaRPr lang="en-GB" sz="2000" dirty="0">
              <a:cs typeface="Arial" charset="0"/>
            </a:endParaRPr>
          </a:p>
        </p:txBody>
      </p:sp>
    </p:spTree>
    <p:extLst>
      <p:ext uri="{BB962C8B-B14F-4D97-AF65-F5344CB8AC3E}">
        <p14:creationId xmlns:p14="http://schemas.microsoft.com/office/powerpoint/2010/main" val="3816885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T Lscape R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8300" y="342900"/>
            <a:ext cx="20923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SocialMediaLink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3050" y="6289675"/>
            <a:ext cx="2933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itle 3"/>
          <p:cNvSpPr>
            <a:spLocks noGrp="1"/>
          </p:cNvSpPr>
          <p:nvPr>
            <p:ph type="title"/>
          </p:nvPr>
        </p:nvSpPr>
        <p:spPr>
          <a:xfrm>
            <a:off x="323528" y="404664"/>
            <a:ext cx="8229600" cy="1143000"/>
          </a:xfrm>
        </p:spPr>
        <p:txBody>
          <a:bodyPr>
            <a:normAutofit fontScale="90000"/>
          </a:bodyPr>
          <a:lstStyle/>
          <a:p>
            <a:pPr algn="l"/>
            <a:r>
              <a:rPr lang="en-GB" sz="3600" b="1" dirty="0" smtClean="0">
                <a:solidFill>
                  <a:schemeClr val="accent5">
                    <a:lumMod val="75000"/>
                  </a:schemeClr>
                </a:solidFill>
                <a:latin typeface="Arial" panose="020B0604020202020204" pitchFamily="34" charset="0"/>
                <a:cs typeface="Arial" panose="020B0604020202020204" pitchFamily="34" charset="0"/>
              </a:rPr>
              <a:t>Good Lives Principles:</a:t>
            </a:r>
            <a:r>
              <a:rPr lang="en-GB" sz="3600" b="1" dirty="0">
                <a:solidFill>
                  <a:schemeClr val="accent5">
                    <a:lumMod val="75000"/>
                  </a:schemeClr>
                </a:solidFill>
                <a:latin typeface="Arial" panose="020B0604020202020204" pitchFamily="34" charset="0"/>
                <a:cs typeface="Arial" panose="020B0604020202020204" pitchFamily="34" charset="0"/>
              </a:rPr>
              <a:t/>
            </a:r>
            <a:br>
              <a:rPr lang="en-GB" sz="3600" b="1" dirty="0">
                <a:solidFill>
                  <a:schemeClr val="accent5">
                    <a:lumMod val="75000"/>
                  </a:schemeClr>
                </a:solidFill>
                <a:latin typeface="Arial" panose="020B0604020202020204" pitchFamily="34" charset="0"/>
                <a:cs typeface="Arial" panose="020B0604020202020204" pitchFamily="34" charset="0"/>
              </a:rPr>
            </a:br>
            <a:endParaRPr lang="en-US" altLang="en-US" sz="3600" b="1" dirty="0" smtClean="0">
              <a:solidFill>
                <a:schemeClr val="accent5">
                  <a:lumMod val="75000"/>
                </a:schemeClr>
              </a:solidFill>
              <a:latin typeface="Arial" panose="020B0604020202020204" pitchFamily="34" charset="0"/>
              <a:cs typeface="Arial" panose="020B0604020202020204" pitchFamily="34" charset="0"/>
            </a:endParaRPr>
          </a:p>
        </p:txBody>
      </p:sp>
      <p:sp>
        <p:nvSpPr>
          <p:cNvPr id="3077" name="Content Placeholder 4"/>
          <p:cNvSpPr>
            <a:spLocks noGrp="1"/>
          </p:cNvSpPr>
          <p:nvPr>
            <p:ph idx="1"/>
          </p:nvPr>
        </p:nvSpPr>
        <p:spPr>
          <a:xfrm>
            <a:off x="447675" y="1196753"/>
            <a:ext cx="8239125" cy="4881786"/>
          </a:xfrm>
        </p:spPr>
        <p:txBody>
          <a:bodyPr>
            <a:noAutofit/>
          </a:bodyPr>
          <a:lstStyle/>
          <a:p>
            <a:pPr marL="0" indent="0">
              <a:buNone/>
              <a:defRPr/>
            </a:pPr>
            <a:r>
              <a:rPr lang="en-GB" sz="2000" dirty="0">
                <a:cs typeface="Arial" charset="0"/>
              </a:rPr>
              <a:t>•Good Lives uses P4C’s model of 3 “real” conversations with people at different levels. </a:t>
            </a:r>
            <a:endParaRPr lang="en-GB" sz="2000" dirty="0" smtClean="0">
              <a:cs typeface="Arial" charset="0"/>
            </a:endParaRPr>
          </a:p>
          <a:p>
            <a:pPr marL="0" indent="0">
              <a:buNone/>
              <a:defRPr/>
            </a:pPr>
            <a:r>
              <a:rPr lang="en-GB" sz="2000" dirty="0" smtClean="0">
                <a:cs typeface="Arial" charset="0"/>
              </a:rPr>
              <a:t>Each </a:t>
            </a:r>
            <a:r>
              <a:rPr lang="en-GB" sz="2000" dirty="0">
                <a:cs typeface="Arial" charset="0"/>
              </a:rPr>
              <a:t>level has a specific set of rules, to replace the traditional ‘contact then assessment for services’ approach.</a:t>
            </a:r>
          </a:p>
          <a:p>
            <a:pPr marL="0" indent="0">
              <a:buNone/>
              <a:defRPr/>
            </a:pPr>
            <a:r>
              <a:rPr lang="en-GB" sz="2000" b="1" dirty="0">
                <a:solidFill>
                  <a:schemeClr val="accent5">
                    <a:lumMod val="75000"/>
                  </a:schemeClr>
                </a:solidFill>
                <a:cs typeface="Arial" charset="0"/>
              </a:rPr>
              <a:t>Level 1 </a:t>
            </a:r>
            <a:r>
              <a:rPr lang="en-GB" sz="2000" b="1" dirty="0" smtClean="0">
                <a:solidFill>
                  <a:schemeClr val="accent5">
                    <a:lumMod val="75000"/>
                  </a:schemeClr>
                </a:solidFill>
                <a:cs typeface="Arial" charset="0"/>
              </a:rPr>
              <a:t> </a:t>
            </a:r>
            <a:r>
              <a:rPr lang="en-GB" sz="2000" b="1" dirty="0">
                <a:solidFill>
                  <a:schemeClr val="accent5">
                    <a:lumMod val="75000"/>
                  </a:schemeClr>
                </a:solidFill>
                <a:cs typeface="Arial" charset="0"/>
              </a:rPr>
              <a:t>Outcome</a:t>
            </a:r>
            <a:r>
              <a:rPr lang="en-GB" sz="2000" dirty="0">
                <a:cs typeface="Arial" charset="0"/>
              </a:rPr>
              <a:t>: To get people connected so that they can continue to live independent inclusive lives. This is about keeping the person able, independent, active and self-managing.  </a:t>
            </a:r>
          </a:p>
          <a:p>
            <a:pPr marL="0" indent="0">
              <a:buNone/>
              <a:defRPr/>
            </a:pPr>
            <a:r>
              <a:rPr lang="en-GB" sz="2000" b="1" dirty="0">
                <a:solidFill>
                  <a:schemeClr val="accent5">
                    <a:lumMod val="75000"/>
                  </a:schemeClr>
                </a:solidFill>
                <a:cs typeface="Arial" charset="0"/>
              </a:rPr>
              <a:t>Level 2 Outcome: </a:t>
            </a:r>
            <a:r>
              <a:rPr lang="en-GB" sz="2000" dirty="0">
                <a:cs typeface="Arial" charset="0"/>
              </a:rPr>
              <a:t>To regain independence and control. For people who are in crisis, who without some support will be at serious and imminent risk of losing independence and control over their lives</a:t>
            </a:r>
            <a:r>
              <a:rPr lang="en-GB" sz="2000" dirty="0" smtClean="0">
                <a:cs typeface="Arial" charset="0"/>
              </a:rPr>
              <a:t>..</a:t>
            </a:r>
            <a:endParaRPr lang="en-GB" sz="2000" dirty="0">
              <a:cs typeface="Arial" charset="0"/>
            </a:endParaRPr>
          </a:p>
          <a:p>
            <a:pPr marL="0" indent="0">
              <a:buNone/>
              <a:defRPr/>
            </a:pPr>
            <a:r>
              <a:rPr lang="en-GB" sz="2000" b="1" dirty="0">
                <a:solidFill>
                  <a:schemeClr val="accent5">
                    <a:lumMod val="75000"/>
                  </a:schemeClr>
                </a:solidFill>
                <a:cs typeface="Arial" charset="0"/>
              </a:rPr>
              <a:t>Level 3 Outcome: </a:t>
            </a:r>
            <a:r>
              <a:rPr lang="en-GB" sz="2000" dirty="0">
                <a:cs typeface="Arial" charset="0"/>
              </a:rPr>
              <a:t>In control of your life. This person has had every opportunity to live an independent life without ongoing support through conversations one and if necessary two, but this has been proved not to </a:t>
            </a:r>
            <a:r>
              <a:rPr lang="en-GB" sz="2000" dirty="0" smtClean="0">
                <a:cs typeface="Arial" charset="0"/>
              </a:rPr>
              <a:t>be</a:t>
            </a:r>
          </a:p>
          <a:p>
            <a:pPr marL="0" indent="0">
              <a:buNone/>
              <a:defRPr/>
            </a:pPr>
            <a:r>
              <a:rPr lang="en-GB" sz="2000" dirty="0" smtClean="0">
                <a:cs typeface="Arial" charset="0"/>
              </a:rPr>
              <a:t>sufficient</a:t>
            </a:r>
            <a:r>
              <a:rPr lang="en-GB" sz="2000" dirty="0">
                <a:cs typeface="Arial" charset="0"/>
              </a:rPr>
              <a:t>. </a:t>
            </a:r>
            <a:r>
              <a:rPr lang="en-GB" sz="2800" dirty="0">
                <a:cs typeface="Arial" charset="0"/>
              </a:rPr>
              <a:t>	</a:t>
            </a:r>
            <a:endParaRPr lang="en-GB" sz="2000" dirty="0">
              <a:cs typeface="Arial" charset="0"/>
            </a:endParaRPr>
          </a:p>
        </p:txBody>
      </p:sp>
    </p:spTree>
    <p:extLst>
      <p:ext uri="{BB962C8B-B14F-4D97-AF65-F5344CB8AC3E}">
        <p14:creationId xmlns:p14="http://schemas.microsoft.com/office/powerpoint/2010/main" val="103517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OT Lscape R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8300" y="342900"/>
            <a:ext cx="20923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SocialMediaLink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3050" y="6289675"/>
            <a:ext cx="2933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itle 3"/>
          <p:cNvSpPr>
            <a:spLocks noGrp="1"/>
          </p:cNvSpPr>
          <p:nvPr>
            <p:ph type="title"/>
          </p:nvPr>
        </p:nvSpPr>
        <p:spPr/>
        <p:txBody>
          <a:bodyPr>
            <a:normAutofit/>
          </a:bodyPr>
          <a:lstStyle/>
          <a:p>
            <a:pPr algn="l"/>
            <a:r>
              <a:rPr lang="en-US" altLang="en-US" sz="3600" b="1" dirty="0" smtClean="0">
                <a:solidFill>
                  <a:srgbClr val="008080"/>
                </a:solidFill>
                <a:latin typeface="Arial" charset="0"/>
                <a:cs typeface="Arial" charset="0"/>
              </a:rPr>
              <a:t>Outcomes:</a:t>
            </a:r>
            <a:endParaRPr lang="en-US" altLang="en-US" sz="3600" b="1" dirty="0" smtClean="0">
              <a:solidFill>
                <a:srgbClr val="008080"/>
              </a:solidFill>
              <a:latin typeface="Arial" charset="0"/>
              <a:cs typeface="Arial" charset="0"/>
            </a:endParaRPr>
          </a:p>
        </p:txBody>
      </p:sp>
      <p:sp>
        <p:nvSpPr>
          <p:cNvPr id="3077" name="Content Placeholder 4"/>
          <p:cNvSpPr>
            <a:spLocks noGrp="1"/>
          </p:cNvSpPr>
          <p:nvPr>
            <p:ph idx="1"/>
          </p:nvPr>
        </p:nvSpPr>
        <p:spPr>
          <a:xfrm>
            <a:off x="447675" y="1196753"/>
            <a:ext cx="8239125" cy="4881786"/>
          </a:xfrm>
        </p:spPr>
        <p:txBody>
          <a:bodyPr>
            <a:noAutofit/>
          </a:bodyPr>
          <a:lstStyle/>
          <a:p>
            <a:pPr>
              <a:defRPr/>
            </a:pPr>
            <a:r>
              <a:rPr lang="en-GB" sz="2000" dirty="0">
                <a:cs typeface="Arial" charset="0"/>
              </a:rPr>
              <a:t>Feedback </a:t>
            </a:r>
            <a:r>
              <a:rPr lang="en-GB" sz="2000" dirty="0" smtClean="0">
                <a:cs typeface="Arial" charset="0"/>
              </a:rPr>
              <a:t>- greater </a:t>
            </a:r>
            <a:r>
              <a:rPr lang="en-GB" sz="2000" dirty="0">
                <a:cs typeface="Arial" charset="0"/>
              </a:rPr>
              <a:t>confidence and felt more able to manage their own health and care </a:t>
            </a:r>
            <a:r>
              <a:rPr lang="en-GB" sz="2000" dirty="0" smtClean="0">
                <a:cs typeface="Arial" charset="0"/>
              </a:rPr>
              <a:t>needs. </a:t>
            </a:r>
          </a:p>
          <a:p>
            <a:pPr>
              <a:defRPr/>
            </a:pPr>
            <a:r>
              <a:rPr lang="en-GB" sz="2000" dirty="0" smtClean="0">
                <a:cs typeface="Arial" charset="0"/>
              </a:rPr>
              <a:t>For </a:t>
            </a:r>
            <a:r>
              <a:rPr lang="en-GB" sz="2000" dirty="0">
                <a:cs typeface="Arial" charset="0"/>
              </a:rPr>
              <a:t>family members and carers </a:t>
            </a:r>
            <a:r>
              <a:rPr lang="en-GB" sz="2000" dirty="0" smtClean="0">
                <a:cs typeface="Arial" charset="0"/>
              </a:rPr>
              <a:t>- their </a:t>
            </a:r>
            <a:r>
              <a:rPr lang="en-GB" sz="2000" dirty="0">
                <a:cs typeface="Arial" charset="0"/>
              </a:rPr>
              <a:t>family member had increased choice and control over their lives.</a:t>
            </a:r>
          </a:p>
          <a:p>
            <a:pPr>
              <a:defRPr/>
            </a:pPr>
            <a:r>
              <a:rPr lang="en-GB" sz="2000" dirty="0" smtClean="0">
                <a:cs typeface="Arial" charset="0"/>
              </a:rPr>
              <a:t>The </a:t>
            </a:r>
            <a:r>
              <a:rPr lang="en-GB" sz="2000" dirty="0">
                <a:cs typeface="Arial" charset="0"/>
              </a:rPr>
              <a:t>most significant benefit and cost saving of working through the MDT is the reduced need for multiple assessments. Although hard to define, there are transactional cost reductions associated with improved multi-disciplinary and organisational working.  </a:t>
            </a:r>
            <a:endParaRPr lang="en-GB" sz="2000" dirty="0" smtClean="0">
              <a:cs typeface="Arial" charset="0"/>
            </a:endParaRPr>
          </a:p>
          <a:p>
            <a:pPr marL="0" indent="0">
              <a:buNone/>
              <a:defRPr/>
            </a:pPr>
            <a:r>
              <a:rPr lang="en-GB" sz="2000" dirty="0" smtClean="0">
                <a:cs typeface="Arial" charset="0"/>
              </a:rPr>
              <a:t>       = A </a:t>
            </a:r>
            <a:r>
              <a:rPr lang="en-GB" sz="2000" dirty="0">
                <a:cs typeface="Arial" charset="0"/>
              </a:rPr>
              <a:t>shorter customer journey.  </a:t>
            </a:r>
          </a:p>
          <a:p>
            <a:pPr>
              <a:defRPr/>
            </a:pPr>
            <a:r>
              <a:rPr lang="en-GB" sz="2000" dirty="0">
                <a:cs typeface="Arial" charset="0"/>
              </a:rPr>
              <a:t>Benefits </a:t>
            </a:r>
            <a:r>
              <a:rPr lang="en-GB" sz="2000" dirty="0" smtClean="0">
                <a:cs typeface="Arial" charset="0"/>
              </a:rPr>
              <a:t>of </a:t>
            </a:r>
            <a:r>
              <a:rPr lang="en-GB" sz="2000" dirty="0">
                <a:cs typeface="Arial" charset="0"/>
              </a:rPr>
              <a:t>preventing </a:t>
            </a:r>
            <a:r>
              <a:rPr lang="en-GB" sz="2000" dirty="0" smtClean="0">
                <a:cs typeface="Arial" charset="0"/>
              </a:rPr>
              <a:t>emergency </a:t>
            </a:r>
            <a:r>
              <a:rPr lang="en-GB" sz="2000" dirty="0">
                <a:cs typeface="Arial" charset="0"/>
              </a:rPr>
              <a:t>admission or attendance at GP has reduced pressure on these systems.</a:t>
            </a:r>
            <a:endParaRPr lang="en-GB" sz="2000" dirty="0">
              <a:cs typeface="Arial" charset="0"/>
            </a:endParaRPr>
          </a:p>
        </p:txBody>
      </p:sp>
    </p:spTree>
    <p:extLst>
      <p:ext uri="{BB962C8B-B14F-4D97-AF65-F5344CB8AC3E}">
        <p14:creationId xmlns:p14="http://schemas.microsoft.com/office/powerpoint/2010/main" val="3815303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orman\AppData\Local\Microsoft\Windows\Temporary Internet Files\Content.IE5\82L92Z3O\sports_link[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523571"/>
            <a:ext cx="1781010" cy="12960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7" descr="COT Lscape R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18300" y="342900"/>
            <a:ext cx="20923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SocialMediaLinks.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3050" y="6289675"/>
            <a:ext cx="2933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itle 3"/>
          <p:cNvSpPr>
            <a:spLocks noGrp="1"/>
          </p:cNvSpPr>
          <p:nvPr>
            <p:ph type="title"/>
          </p:nvPr>
        </p:nvSpPr>
        <p:spPr/>
        <p:txBody>
          <a:bodyPr/>
          <a:lstStyle/>
          <a:p>
            <a:pPr algn="l"/>
            <a:r>
              <a:rPr lang="en-GB" altLang="en-US" sz="3600" b="1" dirty="0" smtClean="0">
                <a:solidFill>
                  <a:srgbClr val="008080"/>
                </a:solidFill>
                <a:latin typeface="Arial" charset="0"/>
                <a:cs typeface="Arial" charset="0"/>
              </a:rPr>
              <a:t>Sport for Confidence: </a:t>
            </a:r>
            <a:endParaRPr lang="en-US" altLang="en-US" sz="3600" b="1" dirty="0" smtClean="0">
              <a:solidFill>
                <a:srgbClr val="008080"/>
              </a:solidFill>
              <a:latin typeface="Arial" charset="0"/>
              <a:cs typeface="Arial" charset="0"/>
            </a:endParaRPr>
          </a:p>
        </p:txBody>
      </p:sp>
      <p:sp>
        <p:nvSpPr>
          <p:cNvPr id="3077" name="Content Placeholder 4"/>
          <p:cNvSpPr>
            <a:spLocks noGrp="1"/>
          </p:cNvSpPr>
          <p:nvPr>
            <p:ph idx="1"/>
          </p:nvPr>
        </p:nvSpPr>
        <p:spPr>
          <a:xfrm>
            <a:off x="544827" y="1235876"/>
            <a:ext cx="8239125" cy="5060950"/>
          </a:xfrm>
        </p:spPr>
        <p:txBody>
          <a:bodyPr>
            <a:normAutofit fontScale="92500" lnSpcReduction="10000"/>
          </a:bodyPr>
          <a:lstStyle/>
          <a:p>
            <a:pPr marL="0" indent="0">
              <a:buNone/>
              <a:defRPr/>
            </a:pPr>
            <a:r>
              <a:rPr lang="en-GB" sz="2400" dirty="0">
                <a:cs typeface="Arial" panose="020B0604020202020204" pitchFamily="34" charset="0"/>
              </a:rPr>
              <a:t> Sport for Confidence encourages people with and without learning disabilities to participate together. This approach is also championed by Special Olympics through their Unified Sports®’ programme which was inspired by the principle that ‘playing together is a quick path to friendship and understanding</a:t>
            </a:r>
            <a:endParaRPr lang="en-US" sz="2400" dirty="0">
              <a:cs typeface="Arial" panose="020B0604020202020204" pitchFamily="34" charset="0"/>
            </a:endParaRPr>
          </a:p>
          <a:p>
            <a:pPr marL="0" indent="0">
              <a:buNone/>
              <a:defRPr/>
            </a:pPr>
            <a:r>
              <a:rPr lang="en-GB" sz="2200" i="1" dirty="0">
                <a:cs typeface="Arial" panose="020B0604020202020204" pitchFamily="34" charset="0"/>
              </a:rPr>
              <a:t>Research shows that people with a Learning Disability remain one of the most excluded groups in sports and not only are participation rates low, but they are falling.</a:t>
            </a:r>
            <a:endParaRPr lang="en-GB" sz="2200" i="1" dirty="0" smtClean="0">
              <a:cs typeface="Arial" panose="020B0604020202020204" pitchFamily="34" charset="0"/>
            </a:endParaRPr>
          </a:p>
          <a:p>
            <a:pPr marL="0" indent="0">
              <a:buNone/>
              <a:defRPr/>
            </a:pPr>
            <a:r>
              <a:rPr lang="en-GB" sz="2400" dirty="0" smtClean="0">
                <a:cs typeface="Arial" panose="020B0604020202020204" pitchFamily="34" charset="0"/>
              </a:rPr>
              <a:t>1. Support </a:t>
            </a:r>
            <a:r>
              <a:rPr lang="en-GB" sz="2400" dirty="0">
                <a:cs typeface="Arial" panose="020B0604020202020204" pitchFamily="34" charset="0"/>
              </a:rPr>
              <a:t>leisure centres and other mainstream sports groups and venues to deliver the reasonable adjustments they need in order that people with learning disabilities, Asperger's syndrome, mental health difficulties. </a:t>
            </a:r>
          </a:p>
          <a:p>
            <a:pPr marL="0" indent="0">
              <a:buNone/>
              <a:defRPr/>
            </a:pPr>
            <a:r>
              <a:rPr lang="en-GB" sz="2400" dirty="0">
                <a:cs typeface="Arial" panose="020B0604020202020204" pitchFamily="34" charset="0"/>
              </a:rPr>
              <a:t>2</a:t>
            </a:r>
            <a:r>
              <a:rPr lang="en-GB" sz="2400" dirty="0" smtClean="0">
                <a:cs typeface="Arial" panose="020B0604020202020204" pitchFamily="34" charset="0"/>
              </a:rPr>
              <a:t>. Mentor</a:t>
            </a:r>
            <a:r>
              <a:rPr lang="en-GB" sz="2400" dirty="0">
                <a:cs typeface="Arial" panose="020B0604020202020204" pitchFamily="34" charset="0"/>
              </a:rPr>
              <a:t>, train and support coaches to adapt their behaviours and professional practice to become more inclusive, accessible and </a:t>
            </a:r>
            <a:endParaRPr lang="en-GB" sz="2400" dirty="0" smtClean="0">
              <a:cs typeface="Arial" panose="020B0604020202020204" pitchFamily="34" charset="0"/>
            </a:endParaRPr>
          </a:p>
          <a:p>
            <a:pPr marL="0" indent="0">
              <a:buNone/>
              <a:defRPr/>
            </a:pPr>
            <a:r>
              <a:rPr lang="en-GB" sz="2400" dirty="0" smtClean="0">
                <a:cs typeface="Arial" panose="020B0604020202020204" pitchFamily="34" charset="0"/>
              </a:rPr>
              <a:t>person </a:t>
            </a:r>
            <a:r>
              <a:rPr lang="en-GB" sz="2400" dirty="0">
                <a:cs typeface="Arial" panose="020B0604020202020204" pitchFamily="34" charset="0"/>
              </a:rPr>
              <a:t>focused</a:t>
            </a:r>
            <a:r>
              <a:rPr lang="en-GB" sz="2400" dirty="0" smtClean="0">
                <a:cs typeface="Arial" panose="020B0604020202020204" pitchFamily="34" charset="0"/>
              </a:rPr>
              <a:t>.</a:t>
            </a:r>
          </a:p>
          <a:p>
            <a:pPr marL="0" indent="0">
              <a:buNone/>
              <a:defRPr/>
            </a:pPr>
            <a:endParaRPr lang="en-GB" sz="1600" dirty="0">
              <a:cs typeface="Arial" panose="020B0604020202020204" pitchFamily="34" charset="0"/>
            </a:endParaRPr>
          </a:p>
          <a:p>
            <a:pPr marL="0" indent="0">
              <a:buNone/>
              <a:defRPr/>
            </a:pPr>
            <a:endParaRPr lang="en-GB" sz="2400" dirty="0">
              <a:cs typeface="Arial" panose="020B0604020202020204" pitchFamily="34" charset="0"/>
            </a:endParaRPr>
          </a:p>
        </p:txBody>
      </p:sp>
    </p:spTree>
    <p:extLst>
      <p:ext uri="{BB962C8B-B14F-4D97-AF65-F5344CB8AC3E}">
        <p14:creationId xmlns:p14="http://schemas.microsoft.com/office/powerpoint/2010/main" val="3728002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1456</Words>
  <Application>Microsoft Office PowerPoint</Application>
  <PresentationFormat>On-screen Show (4:3)</PresentationFormat>
  <Paragraphs>149</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Impact of Occupational Therapists in the Workforce</vt:lpstr>
      <vt:lpstr>PowerPoint Presentation</vt:lpstr>
      <vt:lpstr>What supports/ensures your  wellbeing?</vt:lpstr>
      <vt:lpstr>Empowering people to live  their lives</vt:lpstr>
      <vt:lpstr>  College of Occupational Therapists’ Campaign Programme</vt:lpstr>
      <vt:lpstr>Colchester Older People’s Team  Aims: </vt:lpstr>
      <vt:lpstr>Good Lives Principles: </vt:lpstr>
      <vt:lpstr>Outcomes:</vt:lpstr>
      <vt:lpstr>Sport for Confidence: </vt:lpstr>
      <vt:lpstr>PowerPoint Presentation</vt:lpstr>
      <vt:lpstr> Results and evaluation </vt:lpstr>
      <vt:lpstr>Occupational Therapy:</vt:lpstr>
      <vt:lpstr>Challenges</vt:lpstr>
      <vt:lpstr>  College of Occupational Therapists’ Campaign Programme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Karin Tancock</dc:creator>
  <cp:lastModifiedBy>Karin Orman</cp:lastModifiedBy>
  <cp:revision>15</cp:revision>
  <dcterms:created xsi:type="dcterms:W3CDTF">2014-04-24T13:12:12Z</dcterms:created>
  <dcterms:modified xsi:type="dcterms:W3CDTF">2016-10-05T16:01:41Z</dcterms:modified>
</cp:coreProperties>
</file>